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4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99B04-4411-4C4C-8E2E-CB1FC2BB0A03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07024-3B12-4165-826C-7C78FFAC1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2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1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36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9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7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81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7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0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6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5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1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69BFB-F2FC-40BF-BA0A-B1C2A779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68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Elder Abuse as a Challenge in Social Services</a:t>
            </a:r>
            <a:r>
              <a:rPr lang="fi-FI" dirty="0" smtClean="0"/>
              <a:t> – </a:t>
            </a:r>
            <a:r>
              <a:rPr lang="fi-FI" dirty="0" err="1" smtClean="0"/>
              <a:t>Supporting</a:t>
            </a:r>
            <a:r>
              <a:rPr lang="fi-FI" dirty="0" smtClean="0"/>
              <a:t> </a:t>
            </a:r>
            <a:r>
              <a:rPr lang="fi-FI" dirty="0" err="1" smtClean="0"/>
              <a:t>older</a:t>
            </a:r>
            <a:r>
              <a:rPr lang="fi-FI" dirty="0" smtClean="0"/>
              <a:t> </a:t>
            </a:r>
            <a:r>
              <a:rPr lang="fi-FI" dirty="0" err="1" smtClean="0"/>
              <a:t>women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Sirkka Perttu</a:t>
            </a:r>
          </a:p>
          <a:p>
            <a:r>
              <a:rPr lang="en-US" dirty="0" smtClean="0"/>
              <a:t>MSc, Health Care; RN</a:t>
            </a:r>
          </a:p>
          <a:p>
            <a:r>
              <a:rPr lang="en-US" dirty="0" smtClean="0"/>
              <a:t>Tartu 31 August 2017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7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Supporting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abused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Older women </a:t>
            </a:r>
            <a:r>
              <a:rPr lang="en-US" dirty="0" smtClean="0"/>
              <a:t>needs: </a:t>
            </a:r>
            <a:endParaRPr lang="en-US" dirty="0" smtClean="0"/>
          </a:p>
          <a:p>
            <a:r>
              <a:rPr lang="en-US" dirty="0" smtClean="0"/>
              <a:t>Information on abuse and its consequences</a:t>
            </a:r>
          </a:p>
          <a:p>
            <a:r>
              <a:rPr lang="en-US" dirty="0" smtClean="0"/>
              <a:t>Practical help and emotional support from workers in a wide range of agencies</a:t>
            </a:r>
          </a:p>
          <a:p>
            <a:pPr lvl="1"/>
            <a:r>
              <a:rPr lang="en-US" dirty="0" smtClean="0"/>
              <a:t>housing, legal or financial support (e.g. benefits)</a:t>
            </a:r>
          </a:p>
          <a:p>
            <a:r>
              <a:rPr lang="en-US" dirty="0" smtClean="0"/>
              <a:t>Support on a longer term basis</a:t>
            </a:r>
          </a:p>
          <a:p>
            <a:r>
              <a:rPr lang="en-US" dirty="0"/>
              <a:t>E</a:t>
            </a:r>
            <a:r>
              <a:rPr lang="en-US" dirty="0" smtClean="0"/>
              <a:t>ffective co-ordination of </a:t>
            </a:r>
            <a:r>
              <a:rPr lang="en-US" dirty="0" smtClean="0"/>
              <a:t>different services (NGO:s, volunteers, social and health care services) 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often seriously lacking</a:t>
            </a:r>
            <a:endParaRPr lang="fi-FI" dirty="0" smtClean="0"/>
          </a:p>
          <a:p>
            <a:r>
              <a:rPr lang="fi-FI" dirty="0" err="1" smtClean="0"/>
              <a:t>Leaving</a:t>
            </a:r>
            <a:r>
              <a:rPr lang="fi-FI" dirty="0" smtClean="0"/>
              <a:t> </a:t>
            </a:r>
            <a:r>
              <a:rPr lang="fi-FI" dirty="0" err="1" smtClean="0"/>
              <a:t>abuser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an option</a:t>
            </a:r>
          </a:p>
          <a:p>
            <a:pPr lvl="1"/>
            <a:r>
              <a:rPr lang="fi-FI" dirty="0" err="1" smtClean="0"/>
              <a:t>Taking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of </a:t>
            </a:r>
            <a:r>
              <a:rPr lang="fi-FI" dirty="0" err="1" smtClean="0"/>
              <a:t>safety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r>
              <a:rPr lang="fi-FI" dirty="0" smtClean="0"/>
              <a:t>/</a:t>
            </a:r>
            <a:r>
              <a:rPr lang="fi-FI" dirty="0"/>
              <a:t> </a:t>
            </a:r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minimization</a:t>
            </a:r>
            <a:endParaRPr lang="fi-FI" dirty="0" smtClean="0"/>
          </a:p>
          <a:p>
            <a:pPr lvl="1"/>
            <a:r>
              <a:rPr lang="fi-FI" dirty="0" err="1" smtClean="0"/>
              <a:t>Advice</a:t>
            </a:r>
            <a:r>
              <a:rPr lang="fi-FI" dirty="0" smtClean="0"/>
              <a:t> for </a:t>
            </a:r>
            <a:r>
              <a:rPr lang="fi-FI" dirty="0" err="1" smtClean="0"/>
              <a:t>emergency</a:t>
            </a:r>
            <a:r>
              <a:rPr lang="fi-FI" dirty="0" smtClean="0"/>
              <a:t> </a:t>
            </a:r>
            <a:r>
              <a:rPr lang="fi-FI" dirty="0" err="1" smtClean="0"/>
              <a:t>situations</a:t>
            </a:r>
            <a:endParaRPr lang="fi-FI" dirty="0" smtClean="0"/>
          </a:p>
          <a:p>
            <a:pPr lvl="1"/>
            <a:r>
              <a:rPr lang="fi-FI" dirty="0" err="1" smtClean="0"/>
              <a:t>Possibility</a:t>
            </a:r>
            <a:r>
              <a:rPr lang="fi-FI" dirty="0" smtClean="0"/>
              <a:t> to </a:t>
            </a:r>
            <a:r>
              <a:rPr lang="fi-FI" dirty="0" err="1" smtClean="0"/>
              <a:t>contact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7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600" dirty="0" smtClean="0"/>
              <a:t>Empowerment </a:t>
            </a:r>
            <a:r>
              <a:rPr lang="fi-FI" sz="3600" dirty="0" err="1" smtClean="0"/>
              <a:t>approach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/>
              <a:t>the </a:t>
            </a:r>
            <a:r>
              <a:rPr lang="fi-FI" dirty="0" err="1"/>
              <a:t>belief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victims</a:t>
            </a:r>
            <a:r>
              <a:rPr lang="fi-FI" dirty="0"/>
              <a:t> of </a:t>
            </a:r>
            <a:r>
              <a:rPr lang="fi-FI" dirty="0" err="1"/>
              <a:t>domestic</a:t>
            </a:r>
            <a:r>
              <a:rPr lang="fi-FI" dirty="0"/>
              <a:t> </a:t>
            </a:r>
            <a:r>
              <a:rPr lang="fi-FI" dirty="0" err="1"/>
              <a:t>violence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access</a:t>
            </a:r>
            <a:r>
              <a:rPr lang="fi-FI" dirty="0"/>
              <a:t> </a:t>
            </a:r>
            <a:endParaRPr lang="fi-FI" dirty="0" smtClean="0"/>
          </a:p>
          <a:p>
            <a:pPr lvl="1"/>
            <a:r>
              <a:rPr lang="fi-FI" dirty="0" smtClean="0"/>
              <a:t>to </a:t>
            </a:r>
            <a:r>
              <a:rPr lang="fi-FI" dirty="0" err="1"/>
              <a:t>information</a:t>
            </a:r>
            <a:r>
              <a:rPr lang="fi-FI" dirty="0"/>
              <a:t>, </a:t>
            </a:r>
            <a:r>
              <a:rPr lang="fi-FI" dirty="0" err="1"/>
              <a:t>education</a:t>
            </a:r>
            <a:r>
              <a:rPr lang="fi-FI" dirty="0"/>
              <a:t>, and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necessary</a:t>
            </a:r>
            <a:r>
              <a:rPr lang="fi-FI" dirty="0"/>
              <a:t> social and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support</a:t>
            </a:r>
            <a:r>
              <a:rPr lang="fi-FI" dirty="0"/>
              <a:t> </a:t>
            </a:r>
            <a:r>
              <a:rPr lang="fi-FI" dirty="0" smtClean="0"/>
              <a:t>to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informed</a:t>
            </a:r>
            <a:r>
              <a:rPr lang="fi-FI" dirty="0"/>
              <a:t> </a:t>
            </a:r>
            <a:r>
              <a:rPr lang="fi-FI" dirty="0" err="1"/>
              <a:t>decisions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reflect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interests</a:t>
            </a:r>
            <a:r>
              <a:rPr lang="fi-FI" dirty="0"/>
              <a:t> and </a:t>
            </a:r>
            <a:r>
              <a:rPr lang="fi-FI" dirty="0" err="1" smtClean="0"/>
              <a:t>needs</a:t>
            </a:r>
            <a:endParaRPr lang="fi-FI" dirty="0" smtClean="0"/>
          </a:p>
          <a:p>
            <a:pPr lvl="1"/>
            <a:r>
              <a:rPr lang="fi-FI" dirty="0" err="1"/>
              <a:t>respect</a:t>
            </a:r>
            <a:r>
              <a:rPr lang="fi-FI" dirty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decisions</a:t>
            </a:r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/>
              <a:t>empowerment</a:t>
            </a:r>
            <a:r>
              <a:rPr lang="fi-FI" dirty="0"/>
              <a:t> </a:t>
            </a:r>
            <a:r>
              <a:rPr lang="fi-FI" dirty="0" err="1"/>
              <a:t>approach</a:t>
            </a:r>
            <a:r>
              <a:rPr lang="fi-FI" dirty="0"/>
              <a:t> </a:t>
            </a:r>
            <a:r>
              <a:rPr lang="fi-FI" dirty="0" err="1"/>
              <a:t>uses</a:t>
            </a:r>
            <a:r>
              <a:rPr lang="fi-FI" dirty="0"/>
              <a:t> </a:t>
            </a:r>
            <a:r>
              <a:rPr lang="fi-FI" dirty="0" err="1"/>
              <a:t>knowledge</a:t>
            </a:r>
            <a:r>
              <a:rPr lang="fi-FI" dirty="0"/>
              <a:t> </a:t>
            </a:r>
            <a:r>
              <a:rPr lang="fi-FI" dirty="0" err="1"/>
              <a:t>dissemination</a:t>
            </a:r>
            <a:r>
              <a:rPr lang="fi-FI" dirty="0"/>
              <a:t>, </a:t>
            </a:r>
            <a:r>
              <a:rPr lang="fi-FI" dirty="0" err="1"/>
              <a:t>training</a:t>
            </a:r>
            <a:r>
              <a:rPr lang="fi-FI" dirty="0"/>
              <a:t>, and </a:t>
            </a:r>
            <a:r>
              <a:rPr lang="fi-FI" dirty="0" err="1" smtClean="0"/>
              <a:t>counseling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/>
              <a:t>create</a:t>
            </a:r>
            <a:r>
              <a:rPr lang="fi-FI" dirty="0"/>
              <a:t> a set of </a:t>
            </a:r>
            <a:r>
              <a:rPr lang="fi-FI" dirty="0" err="1"/>
              <a:t>services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victims</a:t>
            </a:r>
            <a:r>
              <a:rPr lang="fi-FI" dirty="0"/>
              <a:t> </a:t>
            </a:r>
            <a:r>
              <a:rPr lang="fi-FI" dirty="0" err="1" smtClean="0"/>
              <a:t>control</a:t>
            </a:r>
            <a:endParaRPr lang="fi-FI" dirty="0" smtClean="0"/>
          </a:p>
          <a:p>
            <a:pPr lvl="1"/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/>
              <a:t>victims</a:t>
            </a:r>
            <a:r>
              <a:rPr lang="fi-FI" dirty="0"/>
              <a:t> </a:t>
            </a:r>
            <a:r>
              <a:rPr lang="fi-FI" dirty="0" err="1" smtClean="0"/>
              <a:t>coping</a:t>
            </a:r>
            <a:r>
              <a:rPr lang="fi-FI" dirty="0" smtClean="0"/>
              <a:t> </a:t>
            </a:r>
            <a:r>
              <a:rPr lang="fi-FI" dirty="0"/>
              <a:t>with </a:t>
            </a:r>
            <a:r>
              <a:rPr lang="fi-FI" dirty="0" err="1"/>
              <a:t>emotional</a:t>
            </a:r>
            <a:r>
              <a:rPr lang="fi-FI" dirty="0"/>
              <a:t>, </a:t>
            </a:r>
            <a:r>
              <a:rPr lang="fi-FI" dirty="0" err="1"/>
              <a:t>psychological</a:t>
            </a:r>
            <a:r>
              <a:rPr lang="fi-FI" dirty="0"/>
              <a:t>, and </a:t>
            </a:r>
            <a:r>
              <a:rPr lang="fi-FI" dirty="0" err="1"/>
              <a:t>physical</a:t>
            </a:r>
            <a:r>
              <a:rPr lang="fi-FI" dirty="0"/>
              <a:t> trauma, </a:t>
            </a:r>
            <a:r>
              <a:rPr lang="fi-FI" dirty="0" err="1" smtClean="0"/>
              <a:t>restoring</a:t>
            </a:r>
            <a:r>
              <a:rPr lang="fi-FI" dirty="0" smtClean="0"/>
              <a:t> </a:t>
            </a:r>
            <a:r>
              <a:rPr lang="fi-FI" dirty="0" err="1"/>
              <a:t>self-esteem</a:t>
            </a:r>
            <a:r>
              <a:rPr lang="fi-FI" dirty="0"/>
              <a:t>, and </a:t>
            </a:r>
            <a:r>
              <a:rPr lang="fi-FI" dirty="0" err="1" smtClean="0"/>
              <a:t>building</a:t>
            </a:r>
            <a:r>
              <a:rPr lang="fi-FI" dirty="0" smtClean="0"/>
              <a:t> </a:t>
            </a:r>
            <a:r>
              <a:rPr lang="fi-FI" dirty="0" err="1"/>
              <a:t>independence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i-FI" sz="3200" dirty="0" err="1" smtClean="0"/>
              <a:t>Challenges</a:t>
            </a:r>
            <a:r>
              <a:rPr lang="fi-FI" sz="3200" dirty="0" smtClean="0"/>
              <a:t> for the </a:t>
            </a:r>
            <a:r>
              <a:rPr lang="fi-FI" sz="3200" dirty="0" err="1" smtClean="0"/>
              <a:t>workers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Anger </a:t>
            </a:r>
          </a:p>
          <a:p>
            <a:r>
              <a:rPr lang="en-GB" dirty="0" smtClean="0"/>
              <a:t>Helplessness, frustration</a:t>
            </a:r>
          </a:p>
          <a:p>
            <a:pPr lvl="1"/>
            <a:r>
              <a:rPr lang="en-GB" dirty="0" smtClean="0"/>
              <a:t>I do my best and nothing happens</a:t>
            </a:r>
          </a:p>
          <a:p>
            <a:pPr lvl="1"/>
            <a:r>
              <a:rPr lang="en-GB" dirty="0" smtClean="0"/>
              <a:t>Takes too much time</a:t>
            </a:r>
          </a:p>
          <a:p>
            <a:pPr lvl="1"/>
            <a:r>
              <a:rPr lang="en-GB" dirty="0" smtClean="0"/>
              <a:t>Victims doesn’t do what we have agreed</a:t>
            </a:r>
          </a:p>
          <a:p>
            <a:pPr lvl="1"/>
            <a:r>
              <a:rPr lang="en-GB" dirty="0" smtClean="0"/>
              <a:t>Same things happen again and again</a:t>
            </a:r>
          </a:p>
          <a:p>
            <a:r>
              <a:rPr lang="en-GB" dirty="0" smtClean="0"/>
              <a:t>Omnipotence</a:t>
            </a:r>
          </a:p>
          <a:p>
            <a:pPr lvl="1"/>
            <a:r>
              <a:rPr lang="en-GB" dirty="0" smtClean="0"/>
              <a:t>I know what should be done, I can solve the situation</a:t>
            </a:r>
          </a:p>
          <a:p>
            <a:r>
              <a:rPr lang="en-GB" dirty="0" smtClean="0"/>
              <a:t>Ambivalent feelings </a:t>
            </a:r>
          </a:p>
          <a:p>
            <a:r>
              <a:rPr lang="en-GB" dirty="0" smtClean="0"/>
              <a:t>Helper feels the feelings of the victim and carries them inside</a:t>
            </a:r>
          </a:p>
          <a:p>
            <a:r>
              <a:rPr lang="en-GB" dirty="0" smtClean="0"/>
              <a:t>Overprotecting attitude and behaviour of the helper (helplessness of an old person)</a:t>
            </a:r>
          </a:p>
          <a:p>
            <a:r>
              <a:rPr lang="fi-FI" dirty="0" err="1" smtClean="0"/>
              <a:t>Work</a:t>
            </a:r>
            <a:r>
              <a:rPr lang="fi-FI" dirty="0" smtClean="0"/>
              <a:t> with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attitudes</a:t>
            </a:r>
            <a:r>
              <a:rPr lang="fi-FI" dirty="0" smtClean="0"/>
              <a:t> and </a:t>
            </a:r>
            <a:r>
              <a:rPr lang="fi-FI" dirty="0" err="1" smtClean="0"/>
              <a:t>beliefs</a:t>
            </a:r>
            <a:endParaRPr lang="fi-FI" dirty="0" smtClean="0"/>
          </a:p>
          <a:p>
            <a:r>
              <a:rPr lang="en-GB" dirty="0"/>
              <a:t>Safe and supportive working team and organisation can </a:t>
            </a:r>
            <a:r>
              <a:rPr lang="en-GB" smtClean="0"/>
              <a:t>support workers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i-FI" sz="3200" dirty="0" err="1" smtClean="0"/>
              <a:t>Why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r>
              <a:rPr lang="fi-FI" sz="3200" dirty="0" smtClean="0"/>
              <a:t> </a:t>
            </a:r>
            <a:r>
              <a:rPr lang="fi-FI" sz="3200" dirty="0" err="1" smtClean="0"/>
              <a:t>do</a:t>
            </a:r>
            <a:r>
              <a:rPr lang="fi-FI" sz="3200" dirty="0" smtClean="0"/>
              <a:t> </a:t>
            </a:r>
            <a:r>
              <a:rPr lang="fi-FI" sz="3200" dirty="0" err="1" smtClean="0"/>
              <a:t>not</a:t>
            </a:r>
            <a:r>
              <a:rPr lang="fi-FI" sz="3200" dirty="0" smtClean="0"/>
              <a:t> </a:t>
            </a:r>
            <a:r>
              <a:rPr lang="fi-FI" sz="3200" dirty="0" err="1" smtClean="0"/>
              <a:t>leave</a:t>
            </a:r>
            <a:r>
              <a:rPr lang="fi-FI" sz="3200" dirty="0" smtClean="0"/>
              <a:t> – </a:t>
            </a:r>
            <a:r>
              <a:rPr lang="fi-FI" sz="3200" dirty="0" err="1"/>
              <a:t>C</a:t>
            </a:r>
            <a:r>
              <a:rPr lang="fi-FI" sz="3200" dirty="0" err="1" smtClean="0"/>
              <a:t>ohort</a:t>
            </a:r>
            <a:r>
              <a:rPr lang="fi-FI" sz="3200" dirty="0" smtClean="0"/>
              <a:t> </a:t>
            </a:r>
            <a:r>
              <a:rPr lang="fi-FI" sz="3200" dirty="0" err="1" smtClean="0"/>
              <a:t>effects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certain generation of women: women born in 1930-1940 who raised their children during the 1960s and </a:t>
            </a:r>
            <a:r>
              <a:rPr lang="en-GB" dirty="0" smtClean="0"/>
              <a:t>1970s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various kinds of attachments to their </a:t>
            </a:r>
            <a:r>
              <a:rPr lang="en-GB" dirty="0" smtClean="0"/>
              <a:t>abusers:  psychological/emotional, </a:t>
            </a:r>
            <a:r>
              <a:rPr lang="en-US" dirty="0" smtClean="0"/>
              <a:t>social or financial nature; </a:t>
            </a:r>
            <a:r>
              <a:rPr lang="en-US" dirty="0" err="1" smtClean="0"/>
              <a:t>eg</a:t>
            </a:r>
            <a:r>
              <a:rPr lang="en-US" dirty="0" smtClean="0"/>
              <a:t>. loss of a place that has been home for decades, fear of going into a nursing home as an alternative</a:t>
            </a:r>
            <a:r>
              <a:rPr lang="fi-FI" dirty="0" smtClean="0"/>
              <a:t> </a:t>
            </a:r>
          </a:p>
          <a:p>
            <a:pPr marL="457200" lvl="1" indent="0">
              <a:buNone/>
            </a:pPr>
            <a:r>
              <a:rPr lang="en-US" sz="2300" dirty="0" smtClean="0"/>
              <a:t>T. Zink et.al 2003. </a:t>
            </a:r>
          </a:p>
          <a:p>
            <a:pPr marL="457200" lvl="1" indent="0">
              <a:buNone/>
            </a:pPr>
            <a:endParaRPr lang="en-US" sz="2300" dirty="0" smtClean="0"/>
          </a:p>
          <a:p>
            <a:pPr lvl="1"/>
            <a:r>
              <a:rPr lang="en-US" dirty="0" smtClean="0"/>
              <a:t>different values: First, </a:t>
            </a:r>
            <a:r>
              <a:rPr lang="en-US" dirty="0" err="1" smtClean="0"/>
              <a:t>olderwomen</a:t>
            </a:r>
            <a:r>
              <a:rPr lang="en-US" dirty="0" smtClean="0"/>
              <a:t> have been socialized with more traditional attitudes and values, particularly relating to gender roles, marriage, and family, divorce was a taboo, greater commitment </a:t>
            </a:r>
            <a:r>
              <a:rPr lang="en-GB" dirty="0" smtClean="0"/>
              <a:t>to traditional religious values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socialized with a keen sense of privacy about family matters and a strong commitment to family </a:t>
            </a:r>
            <a:r>
              <a:rPr lang="en-GB" dirty="0" smtClean="0"/>
              <a:t>loyalty and solidarity</a:t>
            </a:r>
          </a:p>
          <a:p>
            <a:pPr marL="457200" lvl="1" indent="0">
              <a:buNone/>
            </a:pPr>
            <a:r>
              <a:rPr lang="en-GB" sz="2400" dirty="0" smtClean="0"/>
              <a:t>Silvia M. </a:t>
            </a:r>
            <a:r>
              <a:rPr lang="en-GB" sz="2400" dirty="0" err="1" smtClean="0"/>
              <a:t>Straka</a:t>
            </a:r>
            <a:r>
              <a:rPr lang="en-GB" sz="2400" dirty="0" smtClean="0"/>
              <a:t> &amp; Lyse </a:t>
            </a:r>
            <a:r>
              <a:rPr lang="en-GB" sz="2400" dirty="0" err="1" smtClean="0"/>
              <a:t>Montminy</a:t>
            </a:r>
            <a:r>
              <a:rPr lang="en-GB" sz="2400" dirty="0" smtClean="0"/>
              <a:t> 2006. </a:t>
            </a:r>
            <a:r>
              <a:rPr lang="en-US" sz="2400" dirty="0" smtClean="0"/>
              <a:t>Responding to the Needs of </a:t>
            </a:r>
            <a:r>
              <a:rPr lang="en-GB" sz="2400" dirty="0" smtClean="0"/>
              <a:t>Older Women Experiencing Domestic Violence. Violence Against Women, Volume 12 Number 3, March 2006, p. 251-267.</a:t>
            </a:r>
          </a:p>
          <a:p>
            <a:pPr marL="457200" lvl="1" indent="0">
              <a:buNone/>
            </a:pPr>
            <a:endParaRPr lang="en-US" sz="2300" dirty="0" smtClean="0"/>
          </a:p>
          <a:p>
            <a:pPr lvl="1"/>
            <a:endParaRPr lang="fi-FI" dirty="0" smtClean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Why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r>
              <a:rPr lang="fi-FI" sz="3200" dirty="0" smtClean="0"/>
              <a:t> </a:t>
            </a:r>
            <a:r>
              <a:rPr lang="fi-FI" sz="3200" dirty="0" err="1" smtClean="0"/>
              <a:t>do</a:t>
            </a:r>
            <a:r>
              <a:rPr lang="fi-FI" sz="3200" dirty="0" smtClean="0"/>
              <a:t> </a:t>
            </a:r>
            <a:r>
              <a:rPr lang="fi-FI" sz="3200" dirty="0" err="1" smtClean="0"/>
              <a:t>not</a:t>
            </a:r>
            <a:r>
              <a:rPr lang="fi-FI" sz="3200" dirty="0" smtClean="0"/>
              <a:t> </a:t>
            </a:r>
            <a:r>
              <a:rPr lang="fi-FI" sz="3200" dirty="0" err="1" smtClean="0"/>
              <a:t>leave</a:t>
            </a:r>
            <a:r>
              <a:rPr lang="fi-FI" sz="3200" dirty="0" smtClean="0"/>
              <a:t> – </a:t>
            </a:r>
            <a:r>
              <a:rPr lang="fi-FI" sz="3200" dirty="0" err="1"/>
              <a:t>C</a:t>
            </a:r>
            <a:r>
              <a:rPr lang="fi-FI" sz="3200" dirty="0" err="1" smtClean="0"/>
              <a:t>ohort</a:t>
            </a:r>
            <a:r>
              <a:rPr lang="fi-FI" sz="3200" dirty="0" smtClean="0"/>
              <a:t> </a:t>
            </a:r>
            <a:r>
              <a:rPr lang="fi-FI" sz="3200" dirty="0" err="1" smtClean="0"/>
              <a:t>effects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Financial barriers may </a:t>
            </a:r>
            <a:r>
              <a:rPr lang="en-US" dirty="0" smtClean="0"/>
              <a:t>be even greater for older women than younger women</a:t>
            </a:r>
          </a:p>
          <a:p>
            <a:pPr lvl="1"/>
            <a:r>
              <a:rPr lang="en-US" dirty="0" smtClean="0"/>
              <a:t>many did not work outside home when they were younger – low pension in retirement age</a:t>
            </a:r>
          </a:p>
          <a:p>
            <a:r>
              <a:rPr lang="en-US" dirty="0" smtClean="0"/>
              <a:t>Education and independence were not encouraged for women</a:t>
            </a:r>
          </a:p>
          <a:p>
            <a:r>
              <a:rPr lang="en-US" dirty="0"/>
              <a:t>L</a:t>
            </a:r>
            <a:r>
              <a:rPr lang="en-US" dirty="0" smtClean="0"/>
              <a:t>ack the skills to seek and find employment</a:t>
            </a:r>
            <a:endParaRPr lang="fi-FI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GB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Why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r>
              <a:rPr lang="fi-FI" sz="3200" dirty="0" smtClean="0"/>
              <a:t> </a:t>
            </a:r>
            <a:r>
              <a:rPr lang="fi-FI" sz="3200" dirty="0" err="1" smtClean="0"/>
              <a:t>do</a:t>
            </a:r>
            <a:r>
              <a:rPr lang="fi-FI" sz="3200" dirty="0" smtClean="0"/>
              <a:t> </a:t>
            </a:r>
            <a:r>
              <a:rPr lang="fi-FI" sz="3200" dirty="0" err="1" smtClean="0"/>
              <a:t>not</a:t>
            </a:r>
            <a:r>
              <a:rPr lang="fi-FI" sz="3200" dirty="0" smtClean="0"/>
              <a:t> </a:t>
            </a:r>
            <a:r>
              <a:rPr lang="fi-FI" sz="3200" dirty="0" err="1" smtClean="0"/>
              <a:t>leave</a:t>
            </a:r>
            <a:r>
              <a:rPr lang="fi-FI" sz="3200" dirty="0" smtClean="0"/>
              <a:t> – </a:t>
            </a:r>
            <a:r>
              <a:rPr lang="fi-FI" sz="3200" dirty="0" err="1" smtClean="0"/>
              <a:t>Period</a:t>
            </a:r>
            <a:r>
              <a:rPr lang="fi-FI" sz="3200" dirty="0" smtClean="0"/>
              <a:t> </a:t>
            </a:r>
            <a:r>
              <a:rPr lang="fi-FI" sz="3200" dirty="0" err="1" smtClean="0"/>
              <a:t>effects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laws, policies and services over time </a:t>
            </a:r>
          </a:p>
          <a:p>
            <a:pPr lvl="1"/>
            <a:r>
              <a:rPr lang="en-US" dirty="0" smtClean="0"/>
              <a:t>women’s rights, child abuse, elder abuse, and domestic violence were not discussed or even recognized </a:t>
            </a:r>
          </a:p>
          <a:p>
            <a:pPr lvl="1"/>
            <a:r>
              <a:rPr lang="en-US" dirty="0" smtClean="0"/>
              <a:t>may be unable to realize that there are choices</a:t>
            </a:r>
          </a:p>
          <a:p>
            <a:r>
              <a:rPr lang="en-US" dirty="0"/>
              <a:t>H</a:t>
            </a:r>
            <a:r>
              <a:rPr lang="en-US" dirty="0" smtClean="0"/>
              <a:t>ave no experience dealing with financial or legal matters</a:t>
            </a:r>
            <a:endParaRPr lang="fi-FI" dirty="0" smtClean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Why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r>
              <a:rPr lang="fi-FI" sz="3200" dirty="0" smtClean="0"/>
              <a:t> </a:t>
            </a:r>
            <a:r>
              <a:rPr lang="fi-FI" sz="3200" dirty="0" err="1" smtClean="0"/>
              <a:t>do</a:t>
            </a:r>
            <a:r>
              <a:rPr lang="fi-FI" sz="3200" dirty="0" smtClean="0"/>
              <a:t> </a:t>
            </a:r>
            <a:r>
              <a:rPr lang="fi-FI" sz="3200" dirty="0" err="1" smtClean="0"/>
              <a:t>not</a:t>
            </a:r>
            <a:r>
              <a:rPr lang="fi-FI" sz="3200" dirty="0" smtClean="0"/>
              <a:t> </a:t>
            </a:r>
            <a:r>
              <a:rPr lang="fi-FI" sz="3200" dirty="0" err="1" smtClean="0"/>
              <a:t>leave</a:t>
            </a:r>
            <a:r>
              <a:rPr lang="fi-FI" sz="3200" dirty="0" smtClean="0"/>
              <a:t> – </a:t>
            </a:r>
            <a:r>
              <a:rPr lang="fi-FI" sz="3200" dirty="0" err="1" smtClean="0"/>
              <a:t>Age</a:t>
            </a:r>
            <a:r>
              <a:rPr lang="fi-FI" sz="3200" dirty="0" smtClean="0"/>
              <a:t> </a:t>
            </a:r>
            <a:r>
              <a:rPr lang="fi-FI" sz="3200" dirty="0" err="1" smtClean="0"/>
              <a:t>effects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Older women are more likely than younger women to have health or functional problems that make them dependent on someone for care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makes it more difficult for them to seek help or to leave</a:t>
            </a:r>
          </a:p>
          <a:p>
            <a:r>
              <a:rPr lang="en-US" dirty="0" smtClean="0"/>
              <a:t>Some older women are receiving care from their abusive partners, others may be providing care</a:t>
            </a:r>
          </a:p>
          <a:p>
            <a:pPr lvl="1"/>
            <a:r>
              <a:rPr lang="en-US" dirty="0" smtClean="0"/>
              <a:t>because of their strong care ethic, it can be extremely difficult for an older woman to leave a </a:t>
            </a:r>
            <a:r>
              <a:rPr lang="en-GB" dirty="0" smtClean="0"/>
              <a:t>dependent, abusive husband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Why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r>
              <a:rPr lang="fi-FI" sz="3200" dirty="0" smtClean="0"/>
              <a:t> </a:t>
            </a:r>
            <a:r>
              <a:rPr lang="fi-FI" sz="3200" dirty="0" err="1" smtClean="0"/>
              <a:t>do</a:t>
            </a:r>
            <a:r>
              <a:rPr lang="fi-FI" sz="3200" dirty="0" smtClean="0"/>
              <a:t> </a:t>
            </a:r>
            <a:r>
              <a:rPr lang="fi-FI" sz="3200" dirty="0" err="1" smtClean="0"/>
              <a:t>not</a:t>
            </a:r>
            <a:r>
              <a:rPr lang="fi-FI" sz="3200" dirty="0" smtClean="0"/>
              <a:t> </a:t>
            </a:r>
            <a:r>
              <a:rPr lang="fi-FI" sz="3200" dirty="0" err="1" smtClean="0"/>
              <a:t>leave</a:t>
            </a:r>
            <a:r>
              <a:rPr lang="fi-FI" sz="3200" dirty="0" smtClean="0"/>
              <a:t> – </a:t>
            </a:r>
            <a:r>
              <a:rPr lang="fi-FI" sz="3200" dirty="0" err="1" smtClean="0"/>
              <a:t>Age</a:t>
            </a:r>
            <a:r>
              <a:rPr lang="fi-FI" sz="3200" dirty="0" smtClean="0"/>
              <a:t> </a:t>
            </a:r>
            <a:r>
              <a:rPr lang="fi-FI" sz="3200" dirty="0" err="1" smtClean="0"/>
              <a:t>effects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ocial networks have been severely reduced by the death of their peers</a:t>
            </a:r>
          </a:p>
          <a:p>
            <a:r>
              <a:rPr lang="en-US" dirty="0" smtClean="0"/>
              <a:t>the abusive spouse/adult child may be the only person left in such an older woman’s life</a:t>
            </a:r>
          </a:p>
          <a:p>
            <a:pPr marL="742950" lvl="2" indent="-342900"/>
            <a:r>
              <a:rPr lang="en-US" dirty="0" smtClean="0"/>
              <a:t>loneliness and the fear of loneliness - fear to lose the only relationship</a:t>
            </a:r>
          </a:p>
          <a:p>
            <a:pPr marL="742950" lvl="2" indent="-342900"/>
            <a:r>
              <a:rPr lang="en-US" dirty="0" smtClean="0"/>
              <a:t>If the abuser is own adult child – guilty that could not protect him/her in the childhood from abuse/the </a:t>
            </a:r>
            <a:r>
              <a:rPr lang="en-US" dirty="0" smtClean="0"/>
              <a:t>result </a:t>
            </a:r>
            <a:r>
              <a:rPr lang="en-US" dirty="0" smtClean="0"/>
              <a:t>of my upbringing</a:t>
            </a:r>
          </a:p>
          <a:p>
            <a:r>
              <a:rPr lang="en-US" dirty="0" smtClean="0"/>
              <a:t>Resources may not exist for the oldest of older women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Supporting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abused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abuse</a:t>
            </a:r>
            <a:r>
              <a:rPr lang="fi-FI" dirty="0" smtClean="0"/>
              <a:t> </a:t>
            </a:r>
            <a:r>
              <a:rPr lang="fi-FI" dirty="0"/>
              <a:t>is </a:t>
            </a:r>
            <a:r>
              <a:rPr lang="fi-FI" dirty="0" err="1" smtClean="0"/>
              <a:t>suspected</a:t>
            </a:r>
            <a:r>
              <a:rPr lang="fi-FI" dirty="0" smtClean="0"/>
              <a:t> </a:t>
            </a:r>
          </a:p>
          <a:p>
            <a:r>
              <a:rPr lang="fi-FI" dirty="0" err="1"/>
              <a:t>C</a:t>
            </a:r>
            <a:r>
              <a:rPr lang="fi-FI" dirty="0" err="1" smtClean="0"/>
              <a:t>reate</a:t>
            </a:r>
            <a:r>
              <a:rPr lang="fi-FI" dirty="0" smtClean="0"/>
              <a:t> </a:t>
            </a:r>
            <a:r>
              <a:rPr lang="fi-FI" dirty="0"/>
              <a:t>a </a:t>
            </a:r>
            <a:r>
              <a:rPr lang="fi-FI" dirty="0" err="1" smtClean="0"/>
              <a:t>safe</a:t>
            </a:r>
            <a:r>
              <a:rPr lang="fi-FI" dirty="0" smtClean="0"/>
              <a:t> </a:t>
            </a:r>
            <a:r>
              <a:rPr lang="fi-FI" dirty="0" err="1" smtClean="0"/>
              <a:t>environment</a:t>
            </a:r>
            <a:r>
              <a:rPr lang="fi-FI" dirty="0" smtClean="0"/>
              <a:t> </a:t>
            </a:r>
            <a:r>
              <a:rPr lang="fi-FI" dirty="0"/>
              <a:t>for </a:t>
            </a:r>
            <a:r>
              <a:rPr lang="fi-FI" dirty="0" err="1" smtClean="0"/>
              <a:t>discussion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Speak</a:t>
            </a:r>
            <a:r>
              <a:rPr lang="fi-FI" dirty="0" smtClean="0"/>
              <a:t> </a:t>
            </a:r>
            <a:r>
              <a:rPr lang="fi-FI" dirty="0"/>
              <a:t>to the </a:t>
            </a:r>
            <a:r>
              <a:rPr lang="fi-FI" dirty="0" err="1"/>
              <a:t>client</a:t>
            </a:r>
            <a:r>
              <a:rPr lang="fi-FI" dirty="0"/>
              <a:t> and the </a:t>
            </a:r>
            <a:r>
              <a:rPr lang="fi-FI" dirty="0" err="1" smtClean="0"/>
              <a:t>caregiver/relative</a:t>
            </a:r>
            <a:r>
              <a:rPr lang="fi-FI" dirty="0" smtClean="0"/>
              <a:t> </a:t>
            </a:r>
            <a:r>
              <a:rPr lang="fi-FI" dirty="0" err="1" smtClean="0"/>
              <a:t>separately</a:t>
            </a:r>
            <a:endParaRPr lang="en-GB" dirty="0" smtClean="0"/>
          </a:p>
          <a:p>
            <a:r>
              <a:rPr lang="fi-FI" dirty="0" err="1"/>
              <a:t>E</a:t>
            </a:r>
            <a:r>
              <a:rPr lang="fi-FI" dirty="0" err="1" smtClean="0"/>
              <a:t>stablish</a:t>
            </a:r>
            <a:r>
              <a:rPr lang="fi-FI" dirty="0" smtClean="0"/>
              <a:t> </a:t>
            </a:r>
            <a:r>
              <a:rPr lang="fi-FI" dirty="0"/>
              <a:t>a </a:t>
            </a:r>
            <a:r>
              <a:rPr lang="fi-FI" dirty="0" err="1" smtClean="0"/>
              <a:t>trusting</a:t>
            </a:r>
            <a:r>
              <a:rPr lang="fi-FI" dirty="0" smtClean="0"/>
              <a:t> </a:t>
            </a:r>
            <a:r>
              <a:rPr lang="fi-FI" dirty="0" err="1" smtClean="0"/>
              <a:t>relationship</a:t>
            </a:r>
            <a:endParaRPr lang="en-GB" dirty="0" smtClean="0"/>
          </a:p>
          <a:p>
            <a:pPr lvl="1"/>
            <a:r>
              <a:rPr lang="fi-FI" dirty="0" err="1" smtClean="0"/>
              <a:t>mutual</a:t>
            </a:r>
            <a:r>
              <a:rPr lang="fi-FI" dirty="0" smtClean="0"/>
              <a:t> </a:t>
            </a:r>
            <a:r>
              <a:rPr lang="fi-FI" dirty="0" err="1" smtClean="0"/>
              <a:t>respect</a:t>
            </a:r>
            <a:endParaRPr lang="fi-FI" dirty="0" smtClean="0"/>
          </a:p>
          <a:p>
            <a:r>
              <a:rPr lang="fi-FI" dirty="0" smtClean="0"/>
              <a:t>Using soft </a:t>
            </a:r>
            <a:r>
              <a:rPr lang="fi-FI" dirty="0"/>
              <a:t>and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judgmental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</a:t>
            </a:r>
            <a:r>
              <a:rPr lang="fi-FI" dirty="0" err="1"/>
              <a:t>helps</a:t>
            </a:r>
            <a:r>
              <a:rPr lang="fi-FI" dirty="0"/>
              <a:t> </a:t>
            </a:r>
            <a:r>
              <a:rPr lang="fi-FI" dirty="0" smtClean="0"/>
              <a:t>the </a:t>
            </a:r>
            <a:r>
              <a:rPr lang="fi-FI" dirty="0"/>
              <a:t>person </a:t>
            </a:r>
            <a:r>
              <a:rPr lang="fi-FI" dirty="0" err="1" smtClean="0"/>
              <a:t>ease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Recommended</a:t>
            </a:r>
            <a:r>
              <a:rPr lang="fi-FI" dirty="0" smtClean="0"/>
              <a:t> is to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/>
              <a:t>“I” </a:t>
            </a:r>
            <a:r>
              <a:rPr lang="fi-FI" dirty="0" err="1" smtClean="0"/>
              <a:t>statements</a:t>
            </a:r>
            <a:r>
              <a:rPr lang="fi-FI" dirty="0" smtClean="0"/>
              <a:t> </a:t>
            </a:r>
            <a:r>
              <a:rPr lang="fi-FI" dirty="0" err="1" smtClean="0"/>
              <a:t>instead</a:t>
            </a:r>
            <a:r>
              <a:rPr lang="fi-FI" dirty="0" smtClean="0"/>
              <a:t> of </a:t>
            </a:r>
            <a:r>
              <a:rPr lang="fi-FI" dirty="0" err="1" smtClean="0"/>
              <a:t>straight</a:t>
            </a:r>
            <a:r>
              <a:rPr lang="fi-FI" dirty="0" smtClean="0"/>
              <a:t> </a:t>
            </a:r>
            <a:r>
              <a:rPr lang="fi-FI" dirty="0" err="1" smtClean="0"/>
              <a:t>forward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 (</a:t>
            </a:r>
            <a:r>
              <a:rPr lang="fi-FI" dirty="0" err="1" smtClean="0"/>
              <a:t>e.g</a:t>
            </a:r>
            <a:r>
              <a:rPr lang="fi-FI" dirty="0" smtClean="0"/>
              <a:t>. ”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..) – ”</a:t>
            </a:r>
            <a:r>
              <a:rPr lang="fi-FI" dirty="0" err="1" smtClean="0"/>
              <a:t>According</a:t>
            </a:r>
            <a:r>
              <a:rPr lang="fi-FI" dirty="0" smtClean="0"/>
              <a:t> my </a:t>
            </a:r>
            <a:r>
              <a:rPr lang="fi-FI" dirty="0" err="1" smtClean="0"/>
              <a:t>experience</a:t>
            </a:r>
            <a:r>
              <a:rPr lang="fi-FI" dirty="0" smtClean="0"/>
              <a:t>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women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suffereing</a:t>
            </a:r>
            <a:r>
              <a:rPr lang="fi-FI" dirty="0" smtClean="0"/>
              <a:t>..”)</a:t>
            </a:r>
          </a:p>
          <a:p>
            <a:pPr lvl="1"/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perceptions</a:t>
            </a:r>
            <a:r>
              <a:rPr lang="fi-FI" dirty="0" smtClean="0"/>
              <a:t> </a:t>
            </a:r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ask</a:t>
            </a:r>
            <a:endParaRPr lang="fi-FI" dirty="0" smtClean="0"/>
          </a:p>
          <a:p>
            <a:r>
              <a:rPr lang="fi-FI" dirty="0" smtClean="0"/>
              <a:t>Best </a:t>
            </a:r>
            <a:r>
              <a:rPr lang="fi-FI" dirty="0" err="1" smtClean="0"/>
              <a:t>situation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asking</a:t>
            </a:r>
            <a:r>
              <a:rPr lang="fi-FI" dirty="0" smtClean="0"/>
              <a:t> is a routine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,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pointing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 to </a:t>
            </a:r>
            <a:r>
              <a:rPr lang="fi-FI" dirty="0" err="1" smtClean="0"/>
              <a:t>ask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Supporting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abused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Older </a:t>
            </a:r>
            <a:r>
              <a:rPr lang="en-US" dirty="0" smtClean="0"/>
              <a:t>women </a:t>
            </a:r>
            <a:r>
              <a:rPr lang="en-US" dirty="0"/>
              <a:t>may be </a:t>
            </a:r>
            <a:r>
              <a:rPr lang="en-US" dirty="0" smtClean="0"/>
              <a:t>asked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are things going at home/in residential care?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are you spending your days?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are you feeling about the amount of help you are getting at home/in residential care?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feel your </a:t>
            </a:r>
            <a:r>
              <a:rPr lang="en-US" dirty="0" smtClean="0"/>
              <a:t>(husband/daughter/other caregiver) </a:t>
            </a:r>
            <a:r>
              <a:rPr lang="en-US" dirty="0"/>
              <a:t>is managing?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you have everything you need to take care of yourself?</a:t>
            </a:r>
            <a:endParaRPr lang="en-GB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Supporting</a:t>
            </a:r>
            <a:r>
              <a:rPr lang="fi-FI" sz="3200" dirty="0" smtClean="0"/>
              <a:t> </a:t>
            </a:r>
            <a:r>
              <a:rPr lang="fi-FI" sz="3200" dirty="0" err="1" smtClean="0"/>
              <a:t>older</a:t>
            </a:r>
            <a:r>
              <a:rPr lang="fi-FI" sz="3200" dirty="0" smtClean="0"/>
              <a:t> </a:t>
            </a:r>
            <a:r>
              <a:rPr lang="fi-FI" sz="3200" dirty="0" err="1" smtClean="0"/>
              <a:t>abused</a:t>
            </a:r>
            <a:r>
              <a:rPr lang="fi-FI" sz="3200" dirty="0" smtClean="0"/>
              <a:t> </a:t>
            </a:r>
            <a:r>
              <a:rPr lang="fi-FI" sz="3200" dirty="0" err="1" smtClean="0"/>
              <a:t>women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Important with older women:</a:t>
            </a:r>
          </a:p>
          <a:p>
            <a:r>
              <a:rPr lang="en-US" dirty="0" smtClean="0"/>
              <a:t>Do not mistake trauma reactions together with disabilities (e.g. hearing/vision impairment, aphasia) for senility</a:t>
            </a:r>
          </a:p>
          <a:p>
            <a:r>
              <a:rPr lang="en-US" dirty="0" smtClean="0"/>
              <a:t>Be aware that older women may process information more slowly than younger adults and take longer to put their thoughts into words</a:t>
            </a:r>
          </a:p>
          <a:p>
            <a:pPr lvl="1"/>
            <a:r>
              <a:rPr lang="en-US" dirty="0" smtClean="0"/>
              <a:t>provide sufficient time to respond</a:t>
            </a:r>
          </a:p>
          <a:p>
            <a:pPr lvl="1"/>
            <a:r>
              <a:rPr lang="en-US" dirty="0" smtClean="0"/>
              <a:t>that </a:t>
            </a:r>
            <a:r>
              <a:rPr lang="en-US" dirty="0" smtClean="0"/>
              <a:t>is a normal age-related change and should not be viewed as evidence of lack of mental capacity</a:t>
            </a:r>
          </a:p>
          <a:p>
            <a:r>
              <a:rPr lang="en-US" dirty="0" smtClean="0"/>
              <a:t>Some older victims may be reluctant to tell about the abuse or seek help because they fear losing their independence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9BFB-F2FC-40BF-BA0A-B1C2A77941A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6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1013</Words>
  <Application>Microsoft Office PowerPoint</Application>
  <PresentationFormat>Näytössä katseltava diaesitys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Elder Abuse as a Challenge in Social Services – Supporting older women</vt:lpstr>
      <vt:lpstr>Why older women do not leave – Cohort effects</vt:lpstr>
      <vt:lpstr>Why older women do not leave – Cohort effects</vt:lpstr>
      <vt:lpstr>Why older women do not leave – Period effects</vt:lpstr>
      <vt:lpstr>Why older women do not leave – Age effects</vt:lpstr>
      <vt:lpstr>Why older women do not leave – Age effects</vt:lpstr>
      <vt:lpstr>Supporting older abused women</vt:lpstr>
      <vt:lpstr>Supporting older abused women</vt:lpstr>
      <vt:lpstr>Supporting older abused women</vt:lpstr>
      <vt:lpstr>Supporting older abused women</vt:lpstr>
      <vt:lpstr> Empowerment approach </vt:lpstr>
      <vt:lpstr>Challenges for the workers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 Abuse as a Challenge in Social Services – Supporting older women</dc:title>
  <dc:creator>Sirkka</dc:creator>
  <cp:lastModifiedBy>Sirkka</cp:lastModifiedBy>
  <cp:revision>20</cp:revision>
  <dcterms:created xsi:type="dcterms:W3CDTF">2017-08-25T10:45:29Z</dcterms:created>
  <dcterms:modified xsi:type="dcterms:W3CDTF">2017-08-26T09:58:18Z</dcterms:modified>
</cp:coreProperties>
</file>