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6" r:id="rId5"/>
    <p:sldId id="261" r:id="rId6"/>
    <p:sldId id="264" r:id="rId7"/>
    <p:sldId id="257" r:id="rId8"/>
    <p:sldId id="258" r:id="rId9"/>
    <p:sldId id="267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379" y="1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05C24-215D-44D7-8F30-B15174123233}" type="datetimeFigureOut">
              <a:rPr lang="en-GB" smtClean="0"/>
              <a:t>26/08/2017</a:t>
            </a:fld>
            <a:endParaRPr lang="en-GB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A26B2-B51B-4DFB-ACC7-4708CC32BD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704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51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10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21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62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644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69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1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78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52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12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46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09735-A16E-43FD-A9D9-32A6D16E29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33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944216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Elder Abuse as a Challenge in Social Services</a:t>
            </a:r>
            <a:r>
              <a:rPr lang="fi-FI" dirty="0" smtClean="0"/>
              <a:t> – </a:t>
            </a:r>
            <a:r>
              <a:rPr lang="en-GB" dirty="0" smtClean="0"/>
              <a:t>Complex/Cumulative and Historical trauma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Sirkka Perttu</a:t>
            </a:r>
          </a:p>
          <a:p>
            <a:r>
              <a:rPr lang="en-US" dirty="0" smtClean="0"/>
              <a:t>MSc, Health Care; RN</a:t>
            </a:r>
          </a:p>
          <a:p>
            <a:r>
              <a:rPr lang="en-US" dirty="0" smtClean="0"/>
              <a:t>Tartu 31 August 2017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49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Posttraumatic </a:t>
            </a:r>
            <a:r>
              <a:rPr lang="en-US" sz="3600" dirty="0"/>
              <a:t>Stress Disorder (PTSD) and Aging</a:t>
            </a:r>
            <a:r>
              <a:rPr lang="fi-FI" b="1" dirty="0"/>
              <a:t/>
            </a:r>
            <a:br>
              <a:rPr lang="fi-FI" b="1" dirty="0"/>
            </a:b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1"/>
          </a:xfrm>
        </p:spPr>
        <p:txBody>
          <a:bodyPr>
            <a:normAutofit fontScale="47500" lnSpcReduction="20000"/>
          </a:bodyPr>
          <a:lstStyle/>
          <a:p>
            <a:r>
              <a:rPr lang="en-GB" sz="4200" dirty="0" smtClean="0"/>
              <a:t>PTSD can change the personality </a:t>
            </a:r>
          </a:p>
          <a:p>
            <a:r>
              <a:rPr lang="en-US" sz="4200" dirty="0" smtClean="0"/>
              <a:t>Impact of trauma is even more severe when it is deliberately inflicted by another person </a:t>
            </a:r>
          </a:p>
          <a:p>
            <a:r>
              <a:rPr lang="en-US" sz="4200" dirty="0" smtClean="0"/>
              <a:t>Symptoms </a:t>
            </a:r>
            <a:r>
              <a:rPr lang="en-US" sz="4200" dirty="0"/>
              <a:t>of PTSD can increase with age</a:t>
            </a:r>
            <a:endParaRPr lang="fi-FI" sz="4200" dirty="0"/>
          </a:p>
          <a:p>
            <a:r>
              <a:rPr lang="en-US" sz="4200" dirty="0"/>
              <a:t>Role changes and functional losses may make coping with memories of earlier trauma more challenging for the older adult</a:t>
            </a:r>
            <a:endParaRPr lang="fi-FI" sz="4200" dirty="0"/>
          </a:p>
          <a:p>
            <a:pPr lvl="1"/>
            <a:r>
              <a:rPr lang="en-US" sz="4200" dirty="0"/>
              <a:t>retirement, increased health problems, reduced income, loss of loved ones, decreased social support, cognitive impairment, functional decline.</a:t>
            </a:r>
            <a:endParaRPr lang="fi-FI" sz="4200" dirty="0"/>
          </a:p>
          <a:p>
            <a:r>
              <a:rPr lang="en-US" sz="4200" dirty="0"/>
              <a:t>To manage posttraumatic stress symptoms in early and mid-life, individuals may engage in avoidance-based coping </a:t>
            </a:r>
            <a:r>
              <a:rPr lang="en-US" sz="4200" dirty="0" smtClean="0"/>
              <a:t>strategies</a:t>
            </a:r>
          </a:p>
          <a:p>
            <a:pPr lvl="1"/>
            <a:r>
              <a:rPr lang="en-US" sz="4200" dirty="0" smtClean="0"/>
              <a:t>E.g. alcohol problems</a:t>
            </a:r>
          </a:p>
          <a:p>
            <a:r>
              <a:rPr lang="en-US" sz="4200" dirty="0" smtClean="0"/>
              <a:t>At </a:t>
            </a:r>
            <a:r>
              <a:rPr lang="en-US" sz="4200" dirty="0"/>
              <a:t>the same time, adaptation and resilience </a:t>
            </a:r>
            <a:r>
              <a:rPr lang="en-US" sz="4200" dirty="0" smtClean="0"/>
              <a:t>(</a:t>
            </a:r>
            <a:r>
              <a:rPr lang="en-GB" sz="4200" dirty="0"/>
              <a:t>recover quickly from </a:t>
            </a:r>
            <a:r>
              <a:rPr lang="en-GB" sz="4200" dirty="0" smtClean="0"/>
              <a:t>difficulties, flexibility) </a:t>
            </a:r>
            <a:r>
              <a:rPr lang="en-US" sz="4200" dirty="0" smtClean="0"/>
              <a:t>developed </a:t>
            </a:r>
            <a:r>
              <a:rPr lang="en-US" sz="4200" dirty="0"/>
              <a:t>over a lifetime can provide a rich reservoir of coping </a:t>
            </a:r>
            <a:r>
              <a:rPr lang="en-US" sz="4200" dirty="0" smtClean="0"/>
              <a:t>resources</a:t>
            </a:r>
          </a:p>
          <a:p>
            <a:pPr marL="0" indent="0">
              <a:buNone/>
            </a:pPr>
            <a:endParaRPr lang="en-US" sz="4200" dirty="0" smtClean="0"/>
          </a:p>
          <a:p>
            <a:pPr marL="0" indent="0">
              <a:buNone/>
            </a:pPr>
            <a:r>
              <a:rPr lang="en-US" sz="3800" dirty="0"/>
              <a:t>Kaiser </a:t>
            </a:r>
            <a:r>
              <a:rPr lang="en-US" sz="3800" dirty="0" err="1"/>
              <a:t>Anica</a:t>
            </a:r>
            <a:r>
              <a:rPr lang="en-US" sz="3800" dirty="0"/>
              <a:t> </a:t>
            </a:r>
            <a:r>
              <a:rPr lang="en-US" sz="3800" dirty="0" err="1"/>
              <a:t>Pless</a:t>
            </a:r>
            <a:r>
              <a:rPr lang="en-US" sz="3800" dirty="0"/>
              <a:t>, </a:t>
            </a:r>
            <a:r>
              <a:rPr lang="en-US" sz="3800" dirty="0" err="1"/>
              <a:t>Wachen</a:t>
            </a:r>
            <a:r>
              <a:rPr lang="en-US" sz="3800" dirty="0"/>
              <a:t> Jennifer Schuster, Potter Carrie, </a:t>
            </a:r>
            <a:r>
              <a:rPr lang="en-US" sz="3800" dirty="0" err="1"/>
              <a:t>Moye</a:t>
            </a:r>
            <a:r>
              <a:rPr lang="en-US" sz="3800" dirty="0"/>
              <a:t> Jennifer &amp; Davison Eve. The Stress, Health, and Aging Research Program (SHARP). Posttraumatic Stress Symptoms among Older Adults: A Review.</a:t>
            </a:r>
            <a:endParaRPr lang="fi-FI" sz="3800" dirty="0"/>
          </a:p>
          <a:p>
            <a:pPr marL="0" indent="0">
              <a:buNone/>
            </a:pPr>
            <a:endParaRPr lang="fi-FI" sz="1600" dirty="0"/>
          </a:p>
          <a:p>
            <a:pPr lvl="1"/>
            <a:endParaRPr lang="fi-FI" dirty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7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800" dirty="0"/>
              <a:t>Posttraumatic Stress Disorder (PTSD) and Aging</a:t>
            </a:r>
            <a:endParaRPr lang="en-GB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US" dirty="0" smtClean="0"/>
              <a:t>PTSD may manifest differently in older adulthood, as indicated by more frequent reports of poor health, chronic pain, and cognitive impairment among older compared to younger adults with trauma histories </a:t>
            </a:r>
          </a:p>
          <a:p>
            <a:r>
              <a:rPr lang="en-US" dirty="0" smtClean="0"/>
              <a:t>the </a:t>
            </a:r>
            <a:r>
              <a:rPr lang="en-US" dirty="0"/>
              <a:t>relation between cumulative trauma exposure and post-traumatic outcomes may become more complex with age </a:t>
            </a:r>
            <a:endParaRPr lang="en-US" dirty="0" smtClean="0"/>
          </a:p>
          <a:p>
            <a:pPr marL="0" indent="0">
              <a:buNone/>
            </a:pPr>
            <a:r>
              <a:rPr lang="en-US" sz="1600" dirty="0"/>
              <a:t>Ogle Christin M, Rubin David C and </a:t>
            </a:r>
            <a:r>
              <a:rPr lang="en-US" sz="1600" dirty="0" err="1"/>
              <a:t>Siegler</a:t>
            </a:r>
            <a:r>
              <a:rPr lang="en-US" sz="1600" dirty="0"/>
              <a:t> Ilene C 2014. Cumulative exposure to traumatic events in older adults. Aging </a:t>
            </a:r>
            <a:r>
              <a:rPr lang="en-US" sz="1600" dirty="0" err="1"/>
              <a:t>Menatl</a:t>
            </a:r>
            <a:r>
              <a:rPr lang="en-US" sz="1600" dirty="0"/>
              <a:t> Health 2014 Apr; 18 (3): 316-325.</a:t>
            </a:r>
            <a:endParaRPr lang="fi-FI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37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dirty="0" smtClean="0"/>
              <a:t>Complex/Cumulative trauma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type of trauma that occurs repeatedly and cumulatively, usually over a period of time and within specific </a:t>
            </a:r>
            <a:r>
              <a:rPr lang="en-US" dirty="0" smtClean="0"/>
              <a:t>relationships </a:t>
            </a:r>
            <a:r>
              <a:rPr lang="en-US" dirty="0"/>
              <a:t>and </a:t>
            </a:r>
            <a:r>
              <a:rPr lang="en-US" dirty="0" smtClean="0"/>
              <a:t>contexts</a:t>
            </a:r>
          </a:p>
          <a:p>
            <a:pPr lvl="1"/>
            <a:r>
              <a:rPr lang="en-US" dirty="0" smtClean="0"/>
              <a:t>Child abuse, intimate partner/domestic violence</a:t>
            </a:r>
          </a:p>
          <a:p>
            <a:r>
              <a:rPr lang="en-US" dirty="0"/>
              <a:t>events and experiences </a:t>
            </a:r>
            <a:r>
              <a:rPr lang="en-US" dirty="0" smtClean="0"/>
              <a:t>are:</a:t>
            </a:r>
          </a:p>
          <a:p>
            <a:pPr lvl="1"/>
            <a:r>
              <a:rPr lang="en-US" dirty="0"/>
              <a:t>repetitive, prolonged, or cumulative </a:t>
            </a:r>
            <a:endParaRPr lang="en-US" dirty="0" smtClean="0"/>
          </a:p>
          <a:p>
            <a:pPr lvl="1"/>
            <a:r>
              <a:rPr lang="en-US" dirty="0"/>
              <a:t>most often interpersonal, involving direct </a:t>
            </a:r>
            <a:r>
              <a:rPr lang="en-US" dirty="0" smtClean="0"/>
              <a:t>harm and </a:t>
            </a:r>
            <a:r>
              <a:rPr lang="en-US" dirty="0"/>
              <a:t>exploitation, </a:t>
            </a:r>
            <a:r>
              <a:rPr lang="en-US" dirty="0" smtClean="0"/>
              <a:t>including neglect/abandonment </a:t>
            </a:r>
            <a:r>
              <a:rPr lang="en-US" dirty="0"/>
              <a:t>by </a:t>
            </a:r>
            <a:r>
              <a:rPr lang="en-US" dirty="0" smtClean="0"/>
              <a:t>close person(s)</a:t>
            </a:r>
          </a:p>
          <a:p>
            <a:pPr lvl="1"/>
            <a:r>
              <a:rPr lang="en-US" dirty="0"/>
              <a:t>often occur at developmentally vulnerable times in the victim's life, </a:t>
            </a:r>
            <a:r>
              <a:rPr lang="en-US" dirty="0" smtClean="0"/>
              <a:t>especially</a:t>
            </a:r>
          </a:p>
          <a:p>
            <a:pPr lvl="2"/>
            <a:r>
              <a:rPr lang="en-US" dirty="0" smtClean="0"/>
              <a:t>in childhood or adolescence, or </a:t>
            </a:r>
            <a:r>
              <a:rPr lang="en-US" dirty="0"/>
              <a:t>later in life and in conditions of vulnerability associated with disability/ disempowerment/dependency/age</a:t>
            </a:r>
            <a:endParaRPr lang="en-US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5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Complex/cumulative </a:t>
            </a:r>
            <a:r>
              <a:rPr lang="en-GB" sz="3200" dirty="0"/>
              <a:t>trauma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Cumulative trauma experiences can become as a way to feel everyday life where ever she/he </a:t>
            </a:r>
            <a:r>
              <a:rPr lang="en-US" dirty="0" smtClean="0"/>
              <a:t>goes </a:t>
            </a:r>
            <a:r>
              <a:rPr lang="en-US" sz="2000" dirty="0" smtClean="0"/>
              <a:t>(Ogle </a:t>
            </a:r>
            <a:r>
              <a:rPr lang="en-US" sz="2000" dirty="0"/>
              <a:t>Christin M, Rubin David C and </a:t>
            </a:r>
            <a:r>
              <a:rPr lang="en-US" sz="2000" dirty="0" err="1"/>
              <a:t>Siegler</a:t>
            </a:r>
            <a:r>
              <a:rPr lang="en-US" sz="2000" dirty="0"/>
              <a:t> Ilene C 2014. Cumulative exposure to traumatic events in older adults. Aging </a:t>
            </a:r>
            <a:r>
              <a:rPr lang="en-US" sz="2000" dirty="0" err="1"/>
              <a:t>Menatl</a:t>
            </a:r>
            <a:r>
              <a:rPr lang="en-US" sz="2000" dirty="0"/>
              <a:t> Health 2014 Apr; 18 (3): 316-325</a:t>
            </a:r>
            <a:r>
              <a:rPr lang="en-US" sz="2000" dirty="0" smtClean="0"/>
              <a:t>.)</a:t>
            </a:r>
          </a:p>
          <a:p>
            <a:pPr marL="0" indent="0">
              <a:buNone/>
            </a:pPr>
            <a:endParaRPr lang="en-US" sz="2900" dirty="0" smtClean="0"/>
          </a:p>
          <a:p>
            <a:r>
              <a:rPr lang="en-US" sz="2900" dirty="0" smtClean="0"/>
              <a:t>Complex trauma – complex symptoms</a:t>
            </a:r>
          </a:p>
          <a:p>
            <a:pPr lvl="1"/>
            <a:r>
              <a:rPr lang="en-US" sz="2600" dirty="0" smtClean="0"/>
              <a:t>Difficulties to regulate affective impulses (anger, self-destructiveness)</a:t>
            </a:r>
          </a:p>
          <a:p>
            <a:pPr lvl="1"/>
            <a:r>
              <a:rPr lang="en-US" sz="2600" dirty="0" smtClean="0"/>
              <a:t>Dissociative episodes/psychotic episodes/psychiatric illness/</a:t>
            </a:r>
            <a:r>
              <a:rPr lang="en-US" sz="2600" dirty="0"/>
              <a:t>psychogenic amnesia</a:t>
            </a:r>
            <a:endParaRPr lang="fi-FI" sz="2600" dirty="0"/>
          </a:p>
          <a:p>
            <a:pPr lvl="1"/>
            <a:r>
              <a:rPr lang="en-US" sz="2600" dirty="0" smtClean="0"/>
              <a:t>Difficulty trusting people or feeling intimate</a:t>
            </a:r>
          </a:p>
          <a:p>
            <a:pPr lvl="1"/>
            <a:r>
              <a:rPr lang="en-US" sz="2600" dirty="0" smtClean="0"/>
              <a:t>Hopelessness or despair</a:t>
            </a:r>
          </a:p>
          <a:p>
            <a:pPr lvl="1"/>
            <a:r>
              <a:rPr lang="en-GB" sz="2600" dirty="0" smtClean="0"/>
              <a:t>Feeling of permanent damage</a:t>
            </a:r>
            <a:endParaRPr lang="en-GB" sz="2600" dirty="0"/>
          </a:p>
          <a:p>
            <a:pPr lvl="1"/>
            <a:r>
              <a:rPr lang="en-US" sz="2600" dirty="0" smtClean="0"/>
              <a:t>Chronic sense of guilt </a:t>
            </a:r>
            <a:r>
              <a:rPr lang="en-US" sz="2600" dirty="0"/>
              <a:t>and </a:t>
            </a:r>
            <a:r>
              <a:rPr lang="en-US" sz="2600" dirty="0" smtClean="0"/>
              <a:t>Responsibility</a:t>
            </a:r>
            <a:endParaRPr lang="en-US" sz="2600" dirty="0"/>
          </a:p>
          <a:p>
            <a:pPr lvl="1"/>
            <a:r>
              <a:rPr lang="en-GB" sz="2600" dirty="0" smtClean="0"/>
              <a:t>Intense shame / Stigmatization</a:t>
            </a:r>
            <a:endParaRPr lang="en-GB" sz="2600" dirty="0"/>
          </a:p>
          <a:p>
            <a:pPr lvl="1"/>
            <a:r>
              <a:rPr lang="en-US" sz="2600" dirty="0" smtClean="0"/>
              <a:t>Nobody </a:t>
            </a:r>
            <a:r>
              <a:rPr lang="en-US" sz="2600" dirty="0"/>
              <a:t>c</a:t>
            </a:r>
            <a:r>
              <a:rPr lang="en-US" sz="2600" dirty="0" smtClean="0"/>
              <a:t>an understand</a:t>
            </a:r>
            <a:endParaRPr lang="en-GB" sz="2600" dirty="0" smtClean="0"/>
          </a:p>
          <a:p>
            <a:pPr lvl="1"/>
            <a:endParaRPr lang="en-GB" sz="2500" dirty="0"/>
          </a:p>
          <a:p>
            <a:pPr marL="457200" lvl="1" indent="0">
              <a:buNone/>
            </a:pPr>
            <a:r>
              <a:rPr lang="en-US" sz="2300" dirty="0" smtClean="0"/>
              <a:t>Toni Luxenberg et al. 2001; Firestone </a:t>
            </a:r>
            <a:r>
              <a:rPr lang="en-US" sz="2300" dirty="0"/>
              <a:t>Lisa 2012. Recognizing Complex Trauma. Psychology Today</a:t>
            </a:r>
            <a:r>
              <a:rPr lang="en-US" sz="2300" dirty="0" smtClean="0"/>
              <a:t>.</a:t>
            </a:r>
            <a:endParaRPr lang="en-US" sz="2300" dirty="0"/>
          </a:p>
          <a:p>
            <a:pPr marL="0" indent="0">
              <a:buNone/>
            </a:pPr>
            <a:endParaRPr lang="en-US" dirty="0" smtClean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1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Complex/cumulative trauma</a:t>
            </a:r>
            <a:endParaRPr lang="en-GB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6805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Long-term effects of abuse include: permanent physical damage, chronic eating disorders, disability, self-harm, self-neglect, loss of confidence and mental health problems</a:t>
            </a:r>
          </a:p>
          <a:p>
            <a:r>
              <a:rPr lang="en-US" sz="2400" dirty="0" smtClean="0"/>
              <a:t>The effects are likely to be more severe and serious for older women, due to the possibly long-term abuse, and </a:t>
            </a:r>
            <a:r>
              <a:rPr lang="en-GB" sz="2400" dirty="0" smtClean="0"/>
              <a:t>increased frailty.</a:t>
            </a:r>
          </a:p>
          <a:p>
            <a:pPr marL="0" indent="0">
              <a:buNone/>
            </a:pPr>
            <a:r>
              <a:rPr lang="en-GB" sz="1800" dirty="0" smtClean="0"/>
              <a:t>Jackie Barron 2007. </a:t>
            </a:r>
            <a:r>
              <a:rPr lang="en-US" sz="1800" dirty="0" smtClean="0"/>
              <a:t>Older women and domestic violence, </a:t>
            </a:r>
            <a:r>
              <a:rPr lang="en-GB" sz="1800" dirty="0" smtClean="0"/>
              <a:t>An Overview. Women’s Aid.</a:t>
            </a:r>
          </a:p>
          <a:p>
            <a:r>
              <a:rPr lang="en-US" sz="2400" dirty="0" smtClean="0"/>
              <a:t>Complex trauma leads to loneliness, loss, and intensification of the experience of suffering following children leaving home, mourning and remorse/</a:t>
            </a:r>
            <a:r>
              <a:rPr lang="en-GB" sz="2400" dirty="0"/>
              <a:t>regret or </a:t>
            </a:r>
            <a:r>
              <a:rPr lang="en-GB" sz="2400" dirty="0" smtClean="0"/>
              <a:t>guilt </a:t>
            </a:r>
            <a:r>
              <a:rPr lang="en-GB" sz="1800" dirty="0" smtClean="0"/>
              <a:t>(Mears 2003; </a:t>
            </a:r>
            <a:r>
              <a:rPr lang="en-US" sz="1800" dirty="0" err="1" smtClean="0"/>
              <a:t>Montminy</a:t>
            </a:r>
            <a:r>
              <a:rPr lang="en-US" sz="1800" dirty="0" smtClean="0"/>
              <a:t> 2005)</a:t>
            </a:r>
            <a:endParaRPr lang="en-GB" sz="1800" dirty="0" smtClean="0"/>
          </a:p>
          <a:p>
            <a:endParaRPr lang="en-GB" sz="18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7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Complex/Cumulative </a:t>
            </a:r>
            <a:r>
              <a:rPr lang="en-GB" sz="3200" dirty="0"/>
              <a:t>trauma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Premature mortality in abused older adults: risk of death is three times higher </a:t>
            </a:r>
            <a:r>
              <a:rPr lang="en-GB" dirty="0" smtClean="0"/>
              <a:t>than non-victims</a:t>
            </a:r>
          </a:p>
          <a:p>
            <a:r>
              <a:rPr lang="en-US" dirty="0"/>
              <a:t>S</a:t>
            </a:r>
            <a:r>
              <a:rPr lang="en-US" dirty="0" smtClean="0"/>
              <a:t>ignificant effects on mental health: </a:t>
            </a:r>
            <a:r>
              <a:rPr lang="en-GB" dirty="0" smtClean="0"/>
              <a:t>Lower health </a:t>
            </a:r>
            <a:r>
              <a:rPr lang="en-US" dirty="0" smtClean="0"/>
              <a:t>status is associated with poorer overall life expectancy and </a:t>
            </a:r>
            <a:r>
              <a:rPr lang="en-GB" dirty="0" smtClean="0"/>
              <a:t>greater health service utilization.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sz="2900" dirty="0" smtClean="0"/>
              <a:t>Charles P. Mouton 2003. </a:t>
            </a:r>
            <a:r>
              <a:rPr lang="en-GB" sz="2900" i="1" dirty="0" smtClean="0"/>
              <a:t>Intimate Partner Violence </a:t>
            </a:r>
            <a:r>
              <a:rPr lang="en-US" sz="2900" i="1" dirty="0" smtClean="0"/>
              <a:t>and Health Status Among Older Women. </a:t>
            </a:r>
            <a:r>
              <a:rPr lang="en-US" sz="2900" dirty="0" smtClean="0"/>
              <a:t>Violence Against Women, Vol. 9 No. 12, December 2003 , pp. 1465-1477.</a:t>
            </a:r>
            <a:endParaRPr lang="en-GB" sz="2900" dirty="0" smtClean="0"/>
          </a:p>
          <a:p>
            <a:endParaRPr lang="fi-FI" dirty="0" smtClean="0"/>
          </a:p>
          <a:p>
            <a:r>
              <a:rPr lang="en-GB" dirty="0" smtClean="0"/>
              <a:t>Somatic or medical problems</a:t>
            </a:r>
          </a:p>
          <a:p>
            <a:pPr lvl="1"/>
            <a:r>
              <a:rPr lang="en-GB" dirty="0" smtClean="0"/>
              <a:t>Digestive System</a:t>
            </a:r>
          </a:p>
          <a:p>
            <a:pPr lvl="1"/>
            <a:r>
              <a:rPr lang="en-GB" dirty="0" smtClean="0"/>
              <a:t>Chronic Pain</a:t>
            </a:r>
          </a:p>
          <a:p>
            <a:pPr marL="0" indent="0">
              <a:buNone/>
            </a:pPr>
            <a:r>
              <a:rPr lang="en-US" sz="2900" dirty="0" smtClean="0"/>
              <a:t>(Firestone </a:t>
            </a:r>
            <a:r>
              <a:rPr lang="en-US" sz="2900" dirty="0"/>
              <a:t>Lisa 2012. Recognizing Complex Trauma. Psychology Today</a:t>
            </a:r>
            <a:r>
              <a:rPr lang="en-US" sz="2900" dirty="0" smtClean="0"/>
              <a:t>.)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5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Historical </a:t>
            </a:r>
            <a:r>
              <a:rPr lang="en-US" sz="3200" dirty="0"/>
              <a:t>or intergenerational trauma</a:t>
            </a:r>
            <a:r>
              <a:rPr lang="fi-FI" sz="3200" dirty="0"/>
              <a:t/>
            </a:r>
            <a:br>
              <a:rPr lang="fi-FI" sz="3200" dirty="0"/>
            </a:b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cumulative emotional and psychological damage </a:t>
            </a:r>
            <a:r>
              <a:rPr lang="en-US" dirty="0" smtClean="0"/>
              <a:t>can </a:t>
            </a:r>
            <a:r>
              <a:rPr lang="en-US" dirty="0"/>
              <a:t>extends across generations</a:t>
            </a:r>
            <a:endParaRPr lang="fi-FI" dirty="0"/>
          </a:p>
          <a:p>
            <a:r>
              <a:rPr lang="en-US" dirty="0"/>
              <a:t>If trauma is not dealt adequately in one generation, it is often transferred to </a:t>
            </a:r>
            <a:r>
              <a:rPr lang="en-US" dirty="0" smtClean="0"/>
              <a:t>following </a:t>
            </a:r>
            <a:r>
              <a:rPr lang="en-US" dirty="0"/>
              <a:t>generations </a:t>
            </a:r>
            <a:r>
              <a:rPr lang="en-US" dirty="0" smtClean="0"/>
              <a:t>unknowingly </a:t>
            </a:r>
            <a:r>
              <a:rPr lang="en-US" dirty="0"/>
              <a:t>influencing </a:t>
            </a:r>
            <a:r>
              <a:rPr lang="en-US" dirty="0" err="1"/>
              <a:t>behaviours</a:t>
            </a:r>
            <a:r>
              <a:rPr lang="en-US" dirty="0"/>
              <a:t> and thought </a:t>
            </a:r>
            <a:r>
              <a:rPr lang="en-US" dirty="0" smtClean="0"/>
              <a:t>systems</a:t>
            </a:r>
            <a:endParaRPr lang="fi-FI" dirty="0"/>
          </a:p>
          <a:p>
            <a:r>
              <a:rPr lang="en-US" dirty="0"/>
              <a:t>to break the cycle the trauma has to be healed </a:t>
            </a:r>
            <a:endParaRPr lang="fi-FI" dirty="0"/>
          </a:p>
          <a:p>
            <a:endParaRPr lang="en-GB" sz="1600" dirty="0" smtClean="0"/>
          </a:p>
          <a:p>
            <a:pPr marL="0" indent="0">
              <a:buNone/>
            </a:pPr>
            <a:r>
              <a:rPr lang="en-US" sz="1600" dirty="0"/>
              <a:t>Ogle Christin M, Rubin David C and </a:t>
            </a:r>
            <a:r>
              <a:rPr lang="en-US" sz="1600" dirty="0" err="1"/>
              <a:t>Siegler</a:t>
            </a:r>
            <a:r>
              <a:rPr lang="en-US" sz="1600" dirty="0"/>
              <a:t> Ilene C 2014. Cumulative exposure to traumatic events in older adults. Aging </a:t>
            </a:r>
            <a:r>
              <a:rPr lang="en-US" sz="1600" dirty="0" err="1"/>
              <a:t>Menatl</a:t>
            </a:r>
            <a:r>
              <a:rPr lang="en-US" sz="1600" dirty="0"/>
              <a:t> Health 2014 Apr; 18 (3): 316-325.</a:t>
            </a:r>
            <a:endParaRPr lang="fi-FI" sz="1600" dirty="0"/>
          </a:p>
          <a:p>
            <a:endParaRPr lang="en-GB" sz="16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5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Transgenerational </a:t>
            </a:r>
            <a:r>
              <a:rPr lang="en-GB" sz="2800" dirty="0"/>
              <a:t>war </a:t>
            </a:r>
            <a:r>
              <a:rPr lang="en-GB" sz="2800" dirty="0" smtClean="0"/>
              <a:t>traumas</a:t>
            </a:r>
            <a:br>
              <a:rPr lang="en-GB" sz="2800" dirty="0" smtClean="0"/>
            </a:br>
            <a:r>
              <a:rPr lang="en-GB" sz="2400" dirty="0" err="1" smtClean="0"/>
              <a:t>Helakallio-Ranta</a:t>
            </a:r>
            <a:r>
              <a:rPr lang="en-GB" sz="2400" dirty="0" smtClean="0"/>
              <a:t>, </a:t>
            </a:r>
            <a:r>
              <a:rPr lang="en-GB" sz="2400" dirty="0" err="1" smtClean="0"/>
              <a:t>Päivi</a:t>
            </a:r>
            <a:r>
              <a:rPr lang="en-GB" sz="2400" dirty="0" smtClean="0"/>
              <a:t> 2017. </a:t>
            </a:r>
            <a:r>
              <a:rPr lang="en-GB" sz="2400" dirty="0" err="1" smtClean="0"/>
              <a:t>Sodan</a:t>
            </a:r>
            <a:r>
              <a:rPr lang="en-GB" sz="2400" dirty="0" smtClean="0"/>
              <a:t> </a:t>
            </a:r>
            <a:r>
              <a:rPr lang="en-GB" sz="2400" dirty="0" err="1" smtClean="0"/>
              <a:t>pitkät</a:t>
            </a:r>
            <a:r>
              <a:rPr lang="en-GB" sz="2400" dirty="0" smtClean="0"/>
              <a:t> </a:t>
            </a:r>
            <a:r>
              <a:rPr lang="en-GB" sz="2400" dirty="0" err="1" smtClean="0"/>
              <a:t>jäljet</a:t>
            </a:r>
            <a:r>
              <a:rPr lang="en-GB" sz="2400" dirty="0" smtClean="0"/>
              <a:t>: </a:t>
            </a:r>
            <a:r>
              <a:rPr lang="en-GB" sz="2400" dirty="0" err="1" smtClean="0"/>
              <a:t>Ylisukupolviset</a:t>
            </a:r>
            <a:r>
              <a:rPr lang="en-GB" sz="2400" dirty="0" smtClean="0"/>
              <a:t> </a:t>
            </a:r>
            <a:r>
              <a:rPr lang="en-GB" sz="2400" dirty="0" err="1" smtClean="0"/>
              <a:t>sotatraumat</a:t>
            </a:r>
            <a:r>
              <a:rPr lang="en-GB" sz="2400" dirty="0" smtClean="0"/>
              <a:t>. </a:t>
            </a:r>
            <a:br>
              <a:rPr lang="en-GB" sz="2400" dirty="0" smtClean="0"/>
            </a:br>
            <a:endParaRPr lang="en-GB" sz="2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The data was collected through individual and group interviews in 2015-2016. The respondents consisted of four three-generation chains that were interviewed to discover transgenerational traumas.</a:t>
            </a:r>
          </a:p>
          <a:p>
            <a:r>
              <a:rPr lang="en-GB" dirty="0" smtClean="0"/>
              <a:t>Parents’ war traumas have affected the next generations’ lives and life choices. </a:t>
            </a:r>
          </a:p>
          <a:p>
            <a:pPr lvl="1"/>
            <a:r>
              <a:rPr lang="en-GB" dirty="0" smtClean="0"/>
              <a:t>First and second generations of the respondents had not been able or willing to seek help because they thought it was shameful. </a:t>
            </a:r>
          </a:p>
          <a:p>
            <a:pPr lvl="1"/>
            <a:r>
              <a:rPr lang="en-GB" dirty="0" smtClean="0"/>
              <a:t>Life was considered hard and, according to the respondents, one just had to stand patiently and struggle.</a:t>
            </a:r>
          </a:p>
          <a:p>
            <a:r>
              <a:rPr lang="en-GB" dirty="0" smtClean="0"/>
              <a:t>The second generation of the respondents felt that their parents had left them completely alone. </a:t>
            </a:r>
          </a:p>
          <a:p>
            <a:r>
              <a:rPr lang="en-GB" dirty="0" smtClean="0"/>
              <a:t>They felt they had been neglected</a:t>
            </a:r>
          </a:p>
          <a:p>
            <a:r>
              <a:rPr lang="en-GB" dirty="0"/>
              <a:t>The second generation had a lot of problems with their psyche and they were not </a:t>
            </a:r>
            <a:r>
              <a:rPr lang="en-GB" dirty="0" smtClean="0"/>
              <a:t>happy with </a:t>
            </a:r>
            <a:r>
              <a:rPr lang="en-GB" dirty="0"/>
              <a:t>their relationships.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Transgenerational war traumas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third </a:t>
            </a:r>
            <a:r>
              <a:rPr lang="en-GB" dirty="0" smtClean="0"/>
              <a:t>generation of </a:t>
            </a:r>
            <a:r>
              <a:rPr lang="en-GB" dirty="0"/>
              <a:t>the respondents had sought help for their </a:t>
            </a:r>
            <a:r>
              <a:rPr lang="en-GB" dirty="0" smtClean="0"/>
              <a:t>unclear </a:t>
            </a:r>
            <a:r>
              <a:rPr lang="en-GB" dirty="0"/>
              <a:t>symptoms that they did not know how </a:t>
            </a:r>
            <a:r>
              <a:rPr lang="en-GB" dirty="0" smtClean="0"/>
              <a:t>to put </a:t>
            </a:r>
            <a:r>
              <a:rPr lang="en-GB" dirty="0"/>
              <a:t>into words</a:t>
            </a:r>
            <a:r>
              <a:rPr lang="en-GB" dirty="0" smtClean="0"/>
              <a:t>.</a:t>
            </a:r>
          </a:p>
          <a:p>
            <a:r>
              <a:rPr lang="en-GB" dirty="0"/>
              <a:t>They had difficulties to find a suitable field of studies and they had also had </a:t>
            </a:r>
            <a:r>
              <a:rPr lang="en-GB" dirty="0" smtClean="0"/>
              <a:t>relationship problems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third generation of the interviewees had felt enormously affected by </a:t>
            </a:r>
            <a:r>
              <a:rPr lang="en-GB" dirty="0" smtClean="0"/>
              <a:t>their parents</a:t>
            </a:r>
            <a:r>
              <a:rPr lang="en-GB" dirty="0"/>
              <a:t>’ inability to discuss problems at home.</a:t>
            </a:r>
            <a:endParaRPr lang="en-GB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Posttraumatic Stress Disorder (PTSD) in older persons</a:t>
            </a:r>
            <a:endParaRPr lang="en-GB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= Long-term effect/consequence</a:t>
            </a:r>
          </a:p>
          <a:p>
            <a:r>
              <a:rPr lang="en-GB" dirty="0" smtClean="0"/>
              <a:t>Insomnia</a:t>
            </a:r>
          </a:p>
          <a:p>
            <a:pPr lvl="1"/>
            <a:r>
              <a:rPr lang="en-GB" dirty="0"/>
              <a:t>Lack of sleep can exacerbate other symptoms of </a:t>
            </a:r>
            <a:r>
              <a:rPr lang="en-GB" dirty="0" smtClean="0"/>
              <a:t>PTSD</a:t>
            </a:r>
          </a:p>
          <a:p>
            <a:r>
              <a:rPr lang="en-GB" dirty="0" smtClean="0"/>
              <a:t>Nightmares</a:t>
            </a:r>
            <a:r>
              <a:rPr lang="en-GB" dirty="0"/>
              <a:t>, difficulty initiating sleep, and frequent </a:t>
            </a:r>
            <a:r>
              <a:rPr lang="en-GB" dirty="0" smtClean="0"/>
              <a:t>awakenings</a:t>
            </a:r>
          </a:p>
          <a:p>
            <a:r>
              <a:rPr lang="en-GB" dirty="0" smtClean="0"/>
              <a:t>Avoidance</a:t>
            </a:r>
          </a:p>
          <a:p>
            <a:r>
              <a:rPr lang="en-GB" dirty="0" smtClean="0"/>
              <a:t>Re-experiencing (can also face of re-awakened memories of traumatic experiences happened in the past)</a:t>
            </a:r>
            <a:endParaRPr lang="en-GB" dirty="0"/>
          </a:p>
          <a:p>
            <a:r>
              <a:rPr lang="en-GB" dirty="0" smtClean="0"/>
              <a:t>Psychotic </a:t>
            </a:r>
            <a:r>
              <a:rPr lang="en-GB" dirty="0"/>
              <a:t>symptoms associated with </a:t>
            </a:r>
            <a:r>
              <a:rPr lang="en-GB" dirty="0" smtClean="0"/>
              <a:t>PTSD</a:t>
            </a:r>
          </a:p>
          <a:p>
            <a:pPr marL="0" indent="0">
              <a:buNone/>
            </a:pPr>
            <a:r>
              <a:rPr lang="en-US" sz="1800" dirty="0" smtClean="0"/>
              <a:t>Kaiser </a:t>
            </a:r>
            <a:r>
              <a:rPr lang="en-US" sz="1800" dirty="0" err="1" smtClean="0"/>
              <a:t>Anica</a:t>
            </a:r>
            <a:r>
              <a:rPr lang="en-US" sz="1800" dirty="0" smtClean="0"/>
              <a:t> </a:t>
            </a:r>
            <a:r>
              <a:rPr lang="en-US" sz="1800" dirty="0" err="1" smtClean="0"/>
              <a:t>Pless</a:t>
            </a:r>
            <a:r>
              <a:rPr lang="en-US" sz="1800" dirty="0" smtClean="0"/>
              <a:t>, </a:t>
            </a:r>
            <a:r>
              <a:rPr lang="en-US" sz="1800" dirty="0" err="1" smtClean="0"/>
              <a:t>Wachen</a:t>
            </a:r>
            <a:r>
              <a:rPr lang="en-US" sz="1800" dirty="0" smtClean="0"/>
              <a:t> Jennifer Schuster, Potter Carrie, </a:t>
            </a:r>
            <a:r>
              <a:rPr lang="en-US" sz="1800" dirty="0" err="1" smtClean="0"/>
              <a:t>Moye</a:t>
            </a:r>
            <a:r>
              <a:rPr lang="en-US" sz="1800" dirty="0" smtClean="0"/>
              <a:t> Jennifer &amp; Davison Eve 2017. The Stress, Health, and Aging Research Program (SHARP). Posttraumatic Stress Symptoms among Older Adults: A Review.</a:t>
            </a:r>
            <a:endParaRPr lang="fi-FI" sz="1800" dirty="0" smtClean="0"/>
          </a:p>
          <a:p>
            <a:endParaRPr lang="en-GB" sz="180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31/08/2017</a:t>
            </a:r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Sirkka Perttu</a:t>
            </a:r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9735-A16E-43FD-A9D9-32A6D16E29A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09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1077</Words>
  <Application>Microsoft Office PowerPoint</Application>
  <PresentationFormat>Näytössä katseltava diaesitys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2" baseType="lpstr">
      <vt:lpstr>Office-teema</vt:lpstr>
      <vt:lpstr>Elder Abuse as a Challenge in Social Services – Complex/Cumulative and Historical trauma</vt:lpstr>
      <vt:lpstr>Complex/Cumulative trauma</vt:lpstr>
      <vt:lpstr>Complex/cumulative trauma</vt:lpstr>
      <vt:lpstr>Complex/cumulative trauma</vt:lpstr>
      <vt:lpstr>Complex/Cumulative trauma</vt:lpstr>
      <vt:lpstr> Historical or intergenerational trauma </vt:lpstr>
      <vt:lpstr> Transgenerational war traumas Helakallio-Ranta, Päivi 2017. Sodan pitkät jäljet: Ylisukupolviset sotatraumat.  </vt:lpstr>
      <vt:lpstr>Transgenerational war traumas</vt:lpstr>
      <vt:lpstr>Posttraumatic Stress Disorder (PTSD) in older persons</vt:lpstr>
      <vt:lpstr> Posttraumatic Stress Disorder (PTSD) and Aging </vt:lpstr>
      <vt:lpstr>Posttraumatic Stress Disorder (PTSD) and Aging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Elder Abuse as a Challenge in Social Services – Complex/Cumulative and Historical trauma</dc:title>
  <dc:creator>Sirkka</dc:creator>
  <cp:lastModifiedBy>Sirkka</cp:lastModifiedBy>
  <cp:revision>17</cp:revision>
  <dcterms:created xsi:type="dcterms:W3CDTF">2017-08-24T17:36:01Z</dcterms:created>
  <dcterms:modified xsi:type="dcterms:W3CDTF">2017-08-26T14:32:02Z</dcterms:modified>
</cp:coreProperties>
</file>