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ADBF-F09F-488D-82A3-290C938FA5FE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73B6-ED44-48EC-8689-7F1887849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0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ADBF-F09F-488D-82A3-290C938FA5FE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73B6-ED44-48EC-8689-7F1887849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064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ADBF-F09F-488D-82A3-290C938FA5FE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73B6-ED44-48EC-8689-7F1887849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9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ADBF-F09F-488D-82A3-290C938FA5FE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73B6-ED44-48EC-8689-7F1887849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721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ADBF-F09F-488D-82A3-290C938FA5FE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73B6-ED44-48EC-8689-7F1887849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010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ADBF-F09F-488D-82A3-290C938FA5FE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73B6-ED44-48EC-8689-7F1887849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83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ADBF-F09F-488D-82A3-290C938FA5FE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73B6-ED44-48EC-8689-7F1887849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17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ADBF-F09F-488D-82A3-290C938FA5FE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73B6-ED44-48EC-8689-7F1887849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07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ADBF-F09F-488D-82A3-290C938FA5FE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73B6-ED44-48EC-8689-7F1887849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99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ADBF-F09F-488D-82A3-290C938FA5FE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73B6-ED44-48EC-8689-7F1887849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673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ADBF-F09F-488D-82A3-290C938FA5FE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73B6-ED44-48EC-8689-7F1887849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76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4ADBF-F09F-488D-82A3-290C938FA5FE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973B6-ED44-48EC-8689-7F1887849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2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Elder Abuse</a:t>
            </a:r>
            <a:r>
              <a:rPr lang="fi-FI" dirty="0"/>
              <a:t> and dementia</a:t>
            </a:r>
            <a:br>
              <a:rPr lang="fi-FI" dirty="0"/>
            </a:b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Sirkka Perttu</a:t>
            </a:r>
          </a:p>
          <a:p>
            <a:r>
              <a:rPr lang="fi-FI" dirty="0" err="1"/>
              <a:t>MSc</a:t>
            </a:r>
            <a:r>
              <a:rPr lang="fi-FI" dirty="0"/>
              <a:t> (Health </a:t>
            </a:r>
            <a:r>
              <a:rPr lang="fi-FI" dirty="0" err="1"/>
              <a:t>Care</a:t>
            </a:r>
            <a:r>
              <a:rPr lang="fi-FI" dirty="0"/>
              <a:t>), RN</a:t>
            </a:r>
            <a:endParaRPr lang="en-GB" dirty="0"/>
          </a:p>
          <a:p>
            <a:r>
              <a:rPr lang="en-GB" dirty="0"/>
              <a:t>Daphne 2016-2018/WLF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809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Intervention models of elder abuse designed for older people with dementia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Home care and respite care services can prevent abuse (Selwood </a:t>
            </a:r>
            <a:r>
              <a:rPr lang="en-GB" sz="2800" i="1" dirty="0"/>
              <a:t>et al</a:t>
            </a:r>
            <a:r>
              <a:rPr lang="en-GB" sz="2800" dirty="0"/>
              <a:t>. 2009)</a:t>
            </a:r>
          </a:p>
          <a:p>
            <a:r>
              <a:rPr lang="en-GB" sz="2800" dirty="0"/>
              <a:t>Strategies aimed at reducing caregiver isolation and enhancing social support may be effective in reducing elder abuse of people with dementia (Hansberry </a:t>
            </a:r>
            <a:r>
              <a:rPr lang="en-GB" sz="2800" i="1" dirty="0"/>
              <a:t>et al</a:t>
            </a:r>
            <a:r>
              <a:rPr lang="en-GB" sz="2800" dirty="0"/>
              <a:t>. 2005)</a:t>
            </a:r>
          </a:p>
          <a:p>
            <a:r>
              <a:rPr lang="en-GB" sz="2800" dirty="0"/>
              <a:t>However, Cooper </a:t>
            </a:r>
            <a:r>
              <a:rPr lang="en-GB" sz="2800" i="1" dirty="0"/>
              <a:t>et al</a:t>
            </a:r>
            <a:r>
              <a:rPr lang="en-GB" sz="2800" dirty="0"/>
              <a:t>. (2010) suggest that outside help may be experienced as stressful for family caregivers and thus it may not result in a reduction of caregiver abuse</a:t>
            </a:r>
          </a:p>
        </p:txBody>
      </p:sp>
    </p:spTree>
    <p:extLst>
      <p:ext uri="{BB962C8B-B14F-4D97-AF65-F5344CB8AC3E}">
        <p14:creationId xmlns:p14="http://schemas.microsoft.com/office/powerpoint/2010/main" val="1719585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err="1"/>
              <a:t>Abused</a:t>
            </a:r>
            <a:r>
              <a:rPr lang="fi-FI" sz="3200" dirty="0"/>
              <a:t> </a:t>
            </a:r>
            <a:r>
              <a:rPr lang="fi-FI" sz="3200" dirty="0" err="1"/>
              <a:t>women</a:t>
            </a:r>
            <a:r>
              <a:rPr lang="fi-FI" sz="3200" dirty="0"/>
              <a:t> - dementia</a:t>
            </a:r>
            <a:endParaRPr lang="en-GB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Progressive conditions that develop as a result of degenerative changes in the brain</a:t>
            </a:r>
          </a:p>
          <a:p>
            <a:r>
              <a:rPr lang="en-GB" dirty="0"/>
              <a:t>Primarily affects older people and is characterised by </a:t>
            </a:r>
          </a:p>
          <a:p>
            <a:pPr lvl="1"/>
            <a:r>
              <a:rPr lang="en-GB" dirty="0"/>
              <a:t>the loss of cognitive, social and behavioural functions that impacts a person’s mood and personality </a:t>
            </a:r>
          </a:p>
          <a:p>
            <a:pPr lvl="1"/>
            <a:r>
              <a:rPr lang="en-GB" dirty="0"/>
              <a:t>the ability to think, speak, understand, communicate, remember </a:t>
            </a:r>
          </a:p>
          <a:p>
            <a:pPr lvl="1"/>
            <a:r>
              <a:rPr lang="en-GB" dirty="0"/>
              <a:t>perform basic self-care functions like dressing and eating</a:t>
            </a:r>
          </a:p>
          <a:p>
            <a:pPr marL="0" indent="0">
              <a:buNone/>
            </a:pPr>
            <a:r>
              <a:rPr lang="en-GB" sz="2100" dirty="0" err="1"/>
              <a:t>Downes</a:t>
            </a:r>
            <a:r>
              <a:rPr lang="en-GB" sz="2100" dirty="0"/>
              <a:t>, C., </a:t>
            </a:r>
            <a:r>
              <a:rPr lang="en-GB" sz="2100" dirty="0" err="1"/>
              <a:t>Fealy</a:t>
            </a:r>
            <a:r>
              <a:rPr lang="en-GB" sz="2100" dirty="0"/>
              <a:t>, G., Phelan, A., Donnelly, N.A., Lafferty, A. (2013) </a:t>
            </a:r>
            <a:r>
              <a:rPr lang="en-GB" sz="2100" i="1" dirty="0"/>
              <a:t>Abuse of Older People with Dementia: A Review. </a:t>
            </a:r>
            <a:r>
              <a:rPr lang="en-GB" sz="2100" dirty="0"/>
              <a:t>NCPOP, University College Dublin.</a:t>
            </a:r>
          </a:p>
          <a:p>
            <a:pPr marL="457200" lvl="1" indent="0">
              <a:buNone/>
            </a:pP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949224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sz="3200" dirty="0"/>
            </a:br>
            <a:r>
              <a:rPr lang="en-GB" sz="3600" dirty="0"/>
              <a:t>Relationship between elder abuse and dementia</a:t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Older adults with dementia are particularly vulnerable to abuse</a:t>
            </a:r>
          </a:p>
          <a:p>
            <a:r>
              <a:rPr lang="en-GB" dirty="0"/>
              <a:t>As the world’s population ages, the number of people with dementia is predicted to increase from 35.6 million in 2010 to 115.4 million by 2050</a:t>
            </a:r>
          </a:p>
          <a:p>
            <a:r>
              <a:rPr lang="en-GB" dirty="0"/>
              <a:t>Estimates of the prevalence of abusive </a:t>
            </a:r>
            <a:r>
              <a:rPr lang="en-GB" dirty="0" err="1"/>
              <a:t>behavior</a:t>
            </a:r>
            <a:r>
              <a:rPr lang="en-GB" dirty="0"/>
              <a:t> toward older adults with dementia who live in the community range from 5.4 percent to 62.3 percent</a:t>
            </a:r>
          </a:p>
          <a:p>
            <a:r>
              <a:rPr lang="en-GB" dirty="0"/>
              <a:t>Abuse of older adults with dementia is underreported - older adults may be reluctant to disclose abuse because they fear retaliation or losing support</a:t>
            </a:r>
          </a:p>
        </p:txBody>
      </p:sp>
    </p:spTree>
    <p:extLst>
      <p:ext uri="{BB962C8B-B14F-4D97-AF65-F5344CB8AC3E}">
        <p14:creationId xmlns:p14="http://schemas.microsoft.com/office/powerpoint/2010/main" val="2192777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Relationship between elder abuse and dementia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Common physical signs of and reactions to abuse, such as withdrawal from communication or increased dependence, may be difficult to distinguish from dementia symptoms</a:t>
            </a:r>
          </a:p>
          <a:p>
            <a:r>
              <a:rPr lang="en-GB" dirty="0"/>
              <a:t>Psychological abuse was the most common form of abuse among older adults, with estimates of its prevalence ranging from 27.9 percent to 62.3 percent. </a:t>
            </a:r>
          </a:p>
          <a:p>
            <a:r>
              <a:rPr lang="en-GB" dirty="0"/>
              <a:t>Physical abuse was estimated to affect 3.5–23.1 percent of older adults with dementia.</a:t>
            </a:r>
          </a:p>
          <a:p>
            <a:pPr marL="0" indent="0">
              <a:buNone/>
            </a:pPr>
            <a:r>
              <a:rPr lang="en-GB" sz="2400" dirty="0" err="1"/>
              <a:t>Downes</a:t>
            </a:r>
            <a:r>
              <a:rPr lang="en-GB" sz="2400" dirty="0"/>
              <a:t>, C., </a:t>
            </a:r>
            <a:r>
              <a:rPr lang="en-GB" sz="2400" dirty="0" err="1"/>
              <a:t>Fealy</a:t>
            </a:r>
            <a:r>
              <a:rPr lang="en-GB" sz="2400" dirty="0"/>
              <a:t>, G., Phelan, A., Donnelly, N.A., Lafferty, A. (2013) </a:t>
            </a:r>
            <a:r>
              <a:rPr lang="en-GB" sz="2400" i="1" dirty="0"/>
              <a:t>Abuse of Older People with Dementia: A Review. </a:t>
            </a:r>
            <a:r>
              <a:rPr lang="en-GB" sz="2400" dirty="0"/>
              <a:t>NCPOP, University College Dublin.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729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Relationship between elder abuse and dementia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 study of 284 sexual abuse cases reported that 60 percent of the elderly victims suffered from cognitive impairment or dementia</a:t>
            </a:r>
          </a:p>
          <a:p>
            <a:r>
              <a:rPr lang="en-GB" dirty="0"/>
              <a:t>35 percent of eighty-two caregivers of patients with dementia reported experiencing mutual verbal abuse with the care recipients, and 6 percent reported experiencing mutual physical abuse with them</a:t>
            </a:r>
          </a:p>
          <a:p>
            <a:pPr marL="0" indent="0">
              <a:buNone/>
            </a:pPr>
            <a:r>
              <a:rPr lang="en-GB" sz="2000" dirty="0" err="1"/>
              <a:t>Downes</a:t>
            </a:r>
            <a:r>
              <a:rPr lang="en-GB" sz="2000" dirty="0"/>
              <a:t>, C., </a:t>
            </a:r>
            <a:r>
              <a:rPr lang="en-GB" sz="2000" dirty="0" err="1"/>
              <a:t>Fealy</a:t>
            </a:r>
            <a:r>
              <a:rPr lang="en-GB" sz="2000" dirty="0"/>
              <a:t>, G., Phelan, A., Donnelly, N.A., Lafferty, A. (2013) </a:t>
            </a:r>
            <a:r>
              <a:rPr lang="en-GB" sz="2000" i="1" dirty="0"/>
              <a:t>Abuse of Older People with Dementia: A Review. </a:t>
            </a:r>
            <a:r>
              <a:rPr lang="en-GB" sz="2000" dirty="0"/>
              <a:t>NCPOP, University College Dublin.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36634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Risk factors of elder abuse due to dementia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Victim factors:</a:t>
            </a:r>
          </a:p>
          <a:p>
            <a:r>
              <a:rPr lang="en-GB" dirty="0"/>
              <a:t>Older adults with dementia often have psychological or </a:t>
            </a:r>
            <a:r>
              <a:rPr lang="en-GB" dirty="0" err="1"/>
              <a:t>behavioral</a:t>
            </a:r>
            <a:r>
              <a:rPr lang="en-GB" dirty="0"/>
              <a:t> symptoms such as agitation and aggression, which may intensify caregiver-recipient conflicts and result in elder abuse</a:t>
            </a:r>
          </a:p>
          <a:p>
            <a:r>
              <a:rPr lang="en-GB" dirty="0"/>
              <a:t>older adults with dementia may experience a higher burden of chronic illness and physical impairment, which further increases their risk of abuse</a:t>
            </a:r>
          </a:p>
          <a:p>
            <a:pPr marL="0" indent="0">
              <a:buNone/>
            </a:pPr>
            <a:r>
              <a:rPr lang="en-GB" sz="2400" dirty="0" err="1"/>
              <a:t>Downes</a:t>
            </a:r>
            <a:r>
              <a:rPr lang="en-GB" sz="2400" dirty="0"/>
              <a:t>, C., </a:t>
            </a:r>
            <a:r>
              <a:rPr lang="en-GB" sz="2400" dirty="0" err="1"/>
              <a:t>Fealy</a:t>
            </a:r>
            <a:r>
              <a:rPr lang="en-GB" sz="2400" dirty="0"/>
              <a:t>, G., Phelan, A., Donnelly, N.A., Lafferty, A. (2013) </a:t>
            </a:r>
            <a:r>
              <a:rPr lang="en-GB" sz="2400" i="1" dirty="0"/>
              <a:t>Abuse of Older People with Dementia: A Review. </a:t>
            </a:r>
            <a:r>
              <a:rPr lang="en-GB" sz="2400" dirty="0"/>
              <a:t>NCPOP, University College Dublin.</a:t>
            </a:r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065115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Risk factors of elder abuse due to dementia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Perpetrator factors:</a:t>
            </a:r>
          </a:p>
          <a:p>
            <a:r>
              <a:rPr lang="en-GB" dirty="0"/>
              <a:t>Caregiver burden and stress are among the most common risk factors associated with elder </a:t>
            </a:r>
            <a:r>
              <a:rPr lang="en-GB" dirty="0" err="1"/>
              <a:t>abus</a:t>
            </a:r>
            <a:endParaRPr lang="en-GB" dirty="0"/>
          </a:p>
          <a:p>
            <a:r>
              <a:rPr lang="en-GB" dirty="0"/>
              <a:t>Depression, anxiety, alcohol abuse, social isolation and poor relationships with the victim prior to the occurrence of dementia are also associated with higher risk of abuse by caregivers</a:t>
            </a:r>
          </a:p>
          <a:p>
            <a:r>
              <a:rPr lang="en-GB" dirty="0"/>
              <a:t>In long-term care facilities, a lower level of job satisfaction and a higher level of burnout rate may lead to increased risks for abuse</a:t>
            </a:r>
          </a:p>
          <a:p>
            <a:pPr marL="0" indent="0">
              <a:buNone/>
            </a:pPr>
            <a:r>
              <a:rPr lang="en-GB" sz="2400" dirty="0" err="1"/>
              <a:t>Downes</a:t>
            </a:r>
            <a:r>
              <a:rPr lang="en-GB" sz="2400" dirty="0"/>
              <a:t>, C., </a:t>
            </a:r>
            <a:r>
              <a:rPr lang="en-GB" sz="2400" dirty="0" err="1"/>
              <a:t>Fealy</a:t>
            </a:r>
            <a:r>
              <a:rPr lang="en-GB" sz="2400" dirty="0"/>
              <a:t>, G., Phelan, A., Donnelly, N.A., Lafferty, A. (2013) </a:t>
            </a:r>
            <a:r>
              <a:rPr lang="en-GB" sz="2400" i="1" dirty="0"/>
              <a:t>Abuse of Older People with Dementia: A Review. </a:t>
            </a:r>
            <a:r>
              <a:rPr lang="en-GB" sz="2400" dirty="0"/>
              <a:t>NCPOP, University College Dublin.</a:t>
            </a:r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683267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100" dirty="0"/>
              <a:t>Intervention models of elder abuse designed for older people with dementia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Improvement of multiagency collaboration in the management of elder abuse</a:t>
            </a:r>
          </a:p>
          <a:p>
            <a:r>
              <a:rPr lang="en-GB" dirty="0"/>
              <a:t>Core elements:</a:t>
            </a:r>
          </a:p>
          <a:p>
            <a:pPr lvl="1"/>
            <a:r>
              <a:rPr lang="en-GB" dirty="0"/>
              <a:t>screening tools and referral protocols</a:t>
            </a:r>
          </a:p>
          <a:p>
            <a:pPr lvl="1"/>
            <a:r>
              <a:rPr lang="en-GB" dirty="0"/>
              <a:t>handbook for caregivers for identification of elder abuse risk factors</a:t>
            </a:r>
          </a:p>
          <a:p>
            <a:pPr lvl="1"/>
            <a:r>
              <a:rPr lang="en-GB" dirty="0"/>
              <a:t>community resource supports and services for the caregivers</a:t>
            </a:r>
          </a:p>
          <a:p>
            <a:pPr lvl="1"/>
            <a:r>
              <a:rPr lang="en-GB" dirty="0"/>
              <a:t>training of staff and volunteers</a:t>
            </a:r>
          </a:p>
          <a:p>
            <a:pPr marL="457200" lvl="1" indent="0">
              <a:buNone/>
            </a:pPr>
            <a:r>
              <a:rPr lang="en-GB" sz="1800" dirty="0" err="1"/>
              <a:t>Anetzberger</a:t>
            </a:r>
            <a:r>
              <a:rPr lang="en-GB" sz="1800" dirty="0"/>
              <a:t> </a:t>
            </a:r>
            <a:r>
              <a:rPr lang="en-GB" sz="1800" i="1" dirty="0"/>
              <a:t>et al</a:t>
            </a:r>
            <a:r>
              <a:rPr lang="en-GB" sz="1800" dirty="0"/>
              <a:t>. 2000</a:t>
            </a:r>
          </a:p>
        </p:txBody>
      </p:sp>
    </p:spTree>
    <p:extLst>
      <p:ext uri="{BB962C8B-B14F-4D97-AF65-F5344CB8AC3E}">
        <p14:creationId xmlns:p14="http://schemas.microsoft.com/office/powerpoint/2010/main" val="1903360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Intervention models of elder abuse designed for older people with dementia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Reducing abusive behaviour of the demented person: </a:t>
            </a:r>
          </a:p>
          <a:p>
            <a:pPr lvl="1"/>
            <a:r>
              <a:rPr lang="en-GB" dirty="0"/>
              <a:t>medication to help the care-recipient’s memory</a:t>
            </a:r>
          </a:p>
          <a:p>
            <a:pPr lvl="1"/>
            <a:r>
              <a:rPr lang="en-GB" dirty="0"/>
              <a:t>written advice on understanding memory problems and what to do </a:t>
            </a:r>
          </a:p>
          <a:p>
            <a:pPr lvl="1"/>
            <a:r>
              <a:rPr lang="en-GB" dirty="0"/>
              <a:t>more information from professionals caring for the person with dementia</a:t>
            </a:r>
          </a:p>
          <a:p>
            <a:pPr marL="457200" lvl="1" indent="0">
              <a:buNone/>
            </a:pPr>
            <a:r>
              <a:rPr lang="en-GB" sz="1800" dirty="0"/>
              <a:t>Selwood </a:t>
            </a:r>
            <a:r>
              <a:rPr lang="en-GB" sz="1800" i="1" dirty="0"/>
              <a:t>et al. </a:t>
            </a:r>
            <a:r>
              <a:rPr lang="en-GB" sz="1800" dirty="0"/>
              <a:t>(2009)</a:t>
            </a:r>
          </a:p>
          <a:p>
            <a:r>
              <a:rPr lang="en-GB" dirty="0"/>
              <a:t>Caregivers of older people with dementia need to receive adequate information and education about the clinical course of dementia and the care-recipient’s needs</a:t>
            </a:r>
          </a:p>
          <a:p>
            <a:pPr marL="0" indent="0">
              <a:buNone/>
            </a:pPr>
            <a:r>
              <a:rPr lang="en-GB" sz="2000" dirty="0"/>
              <a:t>(Hansberry </a:t>
            </a:r>
            <a:r>
              <a:rPr lang="en-GB" sz="2000" i="1" dirty="0"/>
              <a:t>et al</a:t>
            </a:r>
            <a:r>
              <a:rPr lang="en-GB" sz="2000" dirty="0"/>
              <a:t>. 2005).</a:t>
            </a: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477369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862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Office-teema</vt:lpstr>
      <vt:lpstr>Elder Abuse and dementia </vt:lpstr>
      <vt:lpstr>Abused women - dementia</vt:lpstr>
      <vt:lpstr> Relationship between elder abuse and dementia </vt:lpstr>
      <vt:lpstr>Relationship between elder abuse and dementia</vt:lpstr>
      <vt:lpstr>Relationship between elder abuse and dementia</vt:lpstr>
      <vt:lpstr>Risk factors of elder abuse due to dementia</vt:lpstr>
      <vt:lpstr>Risk factors of elder abuse due to dementia</vt:lpstr>
      <vt:lpstr>Intervention models of elder abuse designed for older people with dementia</vt:lpstr>
      <vt:lpstr>Intervention models of elder abuse designed for older people with dementia</vt:lpstr>
      <vt:lpstr>Intervention models of elder abuse designed for older people with dementia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Sirkka</dc:creator>
  <cp:lastModifiedBy>Nikita Lumijõe</cp:lastModifiedBy>
  <cp:revision>9</cp:revision>
  <dcterms:created xsi:type="dcterms:W3CDTF">2017-08-25T15:27:35Z</dcterms:created>
  <dcterms:modified xsi:type="dcterms:W3CDTF">2018-06-05T16:09:19Z</dcterms:modified>
</cp:coreProperties>
</file>