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61" r:id="rId4"/>
    <p:sldId id="260" r:id="rId5"/>
    <p:sldId id="274" r:id="rId6"/>
    <p:sldId id="267" r:id="rId7"/>
    <p:sldId id="289" r:id="rId8"/>
    <p:sldId id="288" r:id="rId9"/>
    <p:sldId id="269" r:id="rId10"/>
    <p:sldId id="270" r:id="rId11"/>
    <p:sldId id="271" r:id="rId12"/>
    <p:sldId id="291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22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ACE6-F052-4DD1-B796-558FC2940246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BDE3-417D-41FE-9118-86816C6C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26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ACE6-F052-4DD1-B796-558FC2940246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BDE3-417D-41FE-9118-86816C6C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3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ACE6-F052-4DD1-B796-558FC2940246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BDE3-417D-41FE-9118-86816C6C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52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ACE6-F052-4DD1-B796-558FC2940246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BDE3-417D-41FE-9118-86816C6C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23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ACE6-F052-4DD1-B796-558FC2940246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BDE3-417D-41FE-9118-86816C6C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22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ACE6-F052-4DD1-B796-558FC2940246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BDE3-417D-41FE-9118-86816C6C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866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ACE6-F052-4DD1-B796-558FC2940246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BDE3-417D-41FE-9118-86816C6C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81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ACE6-F052-4DD1-B796-558FC2940246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BDE3-417D-41FE-9118-86816C6C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30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ACE6-F052-4DD1-B796-558FC2940246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BDE3-417D-41FE-9118-86816C6C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61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ACE6-F052-4DD1-B796-558FC2940246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BDE3-417D-41FE-9118-86816C6C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63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0ACE6-F052-4DD1-B796-558FC2940246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9BDE3-417D-41FE-9118-86816C6C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0ACE6-F052-4DD1-B796-558FC2940246}" type="datetimeFigureOut">
              <a:rPr lang="en-GB" smtClean="0"/>
              <a:t>07/06/2019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9BDE3-417D-41FE-9118-86816C6C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10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Assessment of markers and symptoms of possible elder abuse and neglect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1752600"/>
          </a:xfrm>
        </p:spPr>
        <p:txBody>
          <a:bodyPr/>
          <a:lstStyle/>
          <a:p>
            <a:r>
              <a:rPr lang="en-GB" dirty="0" err="1" smtClean="0"/>
              <a:t>Sirkka</a:t>
            </a:r>
            <a:r>
              <a:rPr lang="en-GB" dirty="0" smtClean="0"/>
              <a:t> </a:t>
            </a:r>
            <a:r>
              <a:rPr lang="en-GB" dirty="0" err="1" smtClean="0"/>
              <a:t>Perttu</a:t>
            </a:r>
            <a:endParaRPr lang="en-GB" dirty="0" smtClean="0"/>
          </a:p>
          <a:p>
            <a:r>
              <a:rPr lang="en-GB" dirty="0" smtClean="0"/>
              <a:t>WLF</a:t>
            </a:r>
            <a:endParaRPr lang="en-GB" dirty="0"/>
          </a:p>
        </p:txBody>
      </p:sp>
      <p:sp>
        <p:nvSpPr>
          <p:cNvPr id="4" name="Ristkülik 3"/>
          <p:cNvSpPr/>
          <p:nvPr/>
        </p:nvSpPr>
        <p:spPr>
          <a:xfrm>
            <a:off x="539552" y="5628022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Co-funded by the Rights, Equality and Citizenship (REC) </a:t>
            </a:r>
            <a:r>
              <a:rPr lang="en-US" sz="16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European Union under Grant Agreement no JUST/2015/RDAP/AG/VICT/9320</a:t>
            </a:r>
            <a:endParaRPr 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362" y="4365138"/>
            <a:ext cx="6408712" cy="100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73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fi-FI" sz="3600" dirty="0">
                <a:latin typeface="Arial" charset="0"/>
              </a:rPr>
              <a:t>Important to know about sexual abuse of older women</a:t>
            </a:r>
            <a:endParaRPr lang="en-GB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aretakers or adult children may </a:t>
            </a:r>
            <a:r>
              <a:rPr lang="en-US" dirty="0"/>
              <a:t>sexually assault older </a:t>
            </a:r>
            <a:r>
              <a:rPr lang="en-US" dirty="0" smtClean="0"/>
              <a:t>women</a:t>
            </a:r>
          </a:p>
          <a:p>
            <a:r>
              <a:rPr lang="en-US" dirty="0"/>
              <a:t>Older </a:t>
            </a:r>
            <a:r>
              <a:rPr lang="en-US" dirty="0" smtClean="0"/>
              <a:t>victims may </a:t>
            </a:r>
            <a:r>
              <a:rPr lang="en-US" dirty="0"/>
              <a:t>be dependent on these sexual offenders for emotional or financial support or </a:t>
            </a:r>
            <a:r>
              <a:rPr lang="en-US" dirty="0" smtClean="0"/>
              <a:t>housing</a:t>
            </a:r>
          </a:p>
          <a:p>
            <a:r>
              <a:rPr lang="en-US" dirty="0"/>
              <a:t>Offenders may bring victims to the exam </a:t>
            </a:r>
            <a:r>
              <a:rPr lang="en-US" dirty="0" smtClean="0"/>
              <a:t>site</a:t>
            </a:r>
          </a:p>
          <a:p>
            <a:r>
              <a:rPr lang="en-US" dirty="0" smtClean="0"/>
              <a:t>Some </a:t>
            </a:r>
            <a:r>
              <a:rPr lang="en-US" dirty="0"/>
              <a:t>offenders may be charming to staff while others may be threatening </a:t>
            </a:r>
            <a:endParaRPr lang="en-US" dirty="0" smtClean="0"/>
          </a:p>
          <a:p>
            <a:pPr marL="0" indent="0">
              <a:buNone/>
            </a:pPr>
            <a:r>
              <a:rPr lang="en-GB" sz="1600" dirty="0"/>
              <a:t>(</a:t>
            </a:r>
            <a:r>
              <a:rPr lang="fi-FI" sz="1600" dirty="0"/>
              <a:t>U.S. Department of </a:t>
            </a:r>
            <a:r>
              <a:rPr lang="fi-FI" sz="1600" dirty="0" err="1"/>
              <a:t>Justice</a:t>
            </a:r>
            <a:r>
              <a:rPr lang="fi-FI" sz="1600" dirty="0"/>
              <a:t> </a:t>
            </a:r>
            <a:r>
              <a:rPr lang="fi-FI" sz="1600" dirty="0" smtClean="0"/>
              <a:t>2013)</a:t>
            </a:r>
            <a:endParaRPr lang="en-GB" sz="1600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021288"/>
            <a:ext cx="4248472" cy="66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58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fi-FI" sz="3200" dirty="0">
                <a:latin typeface="Arial" charset="0"/>
              </a:rPr>
              <a:t>Important to know about sexual abuse of older women</a:t>
            </a: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 not mistake trauma reactions together with disabilities (e.g. hearing/vision impairment, aphasia) </a:t>
            </a:r>
            <a:r>
              <a:rPr lang="en-US" dirty="0"/>
              <a:t>for </a:t>
            </a:r>
            <a:r>
              <a:rPr lang="en-US" dirty="0" smtClean="0"/>
              <a:t>senility</a:t>
            </a:r>
          </a:p>
          <a:p>
            <a:r>
              <a:rPr lang="en-US" dirty="0"/>
              <a:t>B</a:t>
            </a:r>
            <a:r>
              <a:rPr lang="en-US" dirty="0" smtClean="0"/>
              <a:t>e </a:t>
            </a:r>
            <a:r>
              <a:rPr lang="en-US" dirty="0"/>
              <a:t>aware that older </a:t>
            </a:r>
            <a:r>
              <a:rPr lang="en-US" dirty="0" smtClean="0"/>
              <a:t>women may </a:t>
            </a:r>
            <a:r>
              <a:rPr lang="en-US" dirty="0"/>
              <a:t>process information more slowly than younger adults and take longer to put their thoughts into </a:t>
            </a:r>
            <a:r>
              <a:rPr lang="en-US" dirty="0" smtClean="0"/>
              <a:t>words</a:t>
            </a:r>
          </a:p>
          <a:p>
            <a:r>
              <a:rPr lang="en-US" dirty="0" smtClean="0"/>
              <a:t>That </a:t>
            </a:r>
            <a:r>
              <a:rPr lang="en-US" dirty="0"/>
              <a:t>is a normal age-related change and should not be viewed as evidence of lack of mental </a:t>
            </a:r>
            <a:r>
              <a:rPr lang="en-US" dirty="0" smtClean="0"/>
              <a:t>capacity</a:t>
            </a:r>
          </a:p>
          <a:p>
            <a:r>
              <a:rPr lang="en-US" dirty="0"/>
              <a:t>Some older victims may be reluctant to </a:t>
            </a:r>
            <a:r>
              <a:rPr lang="en-US" dirty="0" smtClean="0"/>
              <a:t>tell about </a:t>
            </a:r>
            <a:r>
              <a:rPr lang="en-US" dirty="0"/>
              <a:t>the crime or seek </a:t>
            </a:r>
            <a:r>
              <a:rPr lang="en-US" dirty="0" smtClean="0"/>
              <a:t>help </a:t>
            </a:r>
            <a:r>
              <a:rPr lang="en-US" dirty="0"/>
              <a:t>because they fear losing their </a:t>
            </a:r>
            <a:r>
              <a:rPr lang="en-US" dirty="0" smtClean="0"/>
              <a:t>independence</a:t>
            </a:r>
          </a:p>
          <a:p>
            <a:pPr marL="0" indent="0">
              <a:buNone/>
            </a:pPr>
            <a:r>
              <a:rPr lang="en-GB" sz="2000" dirty="0"/>
              <a:t>(</a:t>
            </a:r>
            <a:r>
              <a:rPr lang="fi-FI" sz="2000" dirty="0"/>
              <a:t>U.S. Department of </a:t>
            </a:r>
            <a:r>
              <a:rPr lang="fi-FI" sz="2000" dirty="0" err="1"/>
              <a:t>Justice</a:t>
            </a:r>
            <a:r>
              <a:rPr lang="fi-FI" sz="2000" dirty="0"/>
              <a:t> </a:t>
            </a:r>
            <a:r>
              <a:rPr lang="fi-FI" sz="2000" dirty="0" smtClean="0"/>
              <a:t>2013)</a:t>
            </a:r>
            <a:endParaRPr lang="en-US" sz="1900" dirty="0" smtClean="0"/>
          </a:p>
          <a:p>
            <a:endParaRPr lang="en-GB" sz="1900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049207"/>
            <a:ext cx="4248472" cy="66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1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Clinical and Forensic Markers of physical violence</a:t>
            </a:r>
            <a:endParaRPr lang="en-GB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300" dirty="0" smtClean="0"/>
              <a:t>Other physical markers</a:t>
            </a:r>
          </a:p>
          <a:p>
            <a:r>
              <a:rPr lang="en-US" sz="3300" dirty="0" smtClean="0"/>
              <a:t>Bite </a:t>
            </a:r>
            <a:r>
              <a:rPr lang="en-US" sz="3300" dirty="0"/>
              <a:t>marks</a:t>
            </a:r>
          </a:p>
          <a:p>
            <a:pPr>
              <a:spcBef>
                <a:spcPts val="0"/>
              </a:spcBef>
            </a:pPr>
            <a:r>
              <a:rPr lang="en-US" sz="3300" dirty="0"/>
              <a:t>Scratches</a:t>
            </a:r>
          </a:p>
          <a:p>
            <a:pPr>
              <a:spcBef>
                <a:spcPts val="0"/>
              </a:spcBef>
            </a:pPr>
            <a:r>
              <a:rPr lang="en-US" sz="3300" dirty="0"/>
              <a:t>Redness</a:t>
            </a:r>
          </a:p>
          <a:p>
            <a:pPr>
              <a:spcBef>
                <a:spcPts val="0"/>
              </a:spcBef>
            </a:pPr>
            <a:r>
              <a:rPr lang="en-US" sz="3300" dirty="0" smtClean="0"/>
              <a:t>Swelling</a:t>
            </a:r>
          </a:p>
          <a:p>
            <a:pPr>
              <a:spcBef>
                <a:spcPts val="0"/>
              </a:spcBef>
            </a:pPr>
            <a:r>
              <a:rPr lang="en-US" sz="3300" dirty="0" smtClean="0"/>
              <a:t>Pain</a:t>
            </a:r>
            <a:endParaRPr lang="en-US" sz="3300" dirty="0"/>
          </a:p>
          <a:p>
            <a:endParaRPr lang="en-GB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908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b="1" dirty="0"/>
              <a:t>Look for in all physical markers: </a:t>
            </a:r>
          </a:p>
          <a:p>
            <a:pPr marL="457200" indent="-457200">
              <a:buFontTx/>
              <a:buChar char="-"/>
            </a:pPr>
            <a:r>
              <a:rPr lang="en-GB" dirty="0"/>
              <a:t>Anatomic location</a:t>
            </a:r>
          </a:p>
          <a:p>
            <a:pPr marL="457200" indent="-457200">
              <a:buFontTx/>
              <a:buChar char="-"/>
            </a:pPr>
            <a:r>
              <a:rPr lang="en-GB" dirty="0"/>
              <a:t>Extent</a:t>
            </a:r>
          </a:p>
          <a:p>
            <a:pPr marL="457200" indent="-457200">
              <a:buFontTx/>
              <a:buChar char="-"/>
            </a:pPr>
            <a:r>
              <a:rPr lang="en-GB" dirty="0"/>
              <a:t>Shape</a:t>
            </a:r>
          </a:p>
          <a:p>
            <a:pPr marL="457200" indent="-457200">
              <a:buFontTx/>
              <a:buChar char="-"/>
            </a:pPr>
            <a:r>
              <a:rPr lang="en-US" dirty="0"/>
              <a:t>Multiplicity</a:t>
            </a:r>
          </a:p>
          <a:p>
            <a:pPr marL="457200" indent="-457200">
              <a:buFontTx/>
              <a:buChar char="-"/>
            </a:pPr>
            <a:r>
              <a:rPr lang="en-GB" dirty="0"/>
              <a:t>Context</a:t>
            </a:r>
          </a:p>
          <a:p>
            <a:pPr marL="914400" lvl="1" indent="-457200">
              <a:buFontTx/>
              <a:buChar char="-"/>
            </a:pPr>
            <a:r>
              <a:rPr lang="en-US" sz="2300" dirty="0"/>
              <a:t>E.g. circumstances/events leading up to the suspected abuse</a:t>
            </a:r>
            <a:endParaRPr lang="en-GB" sz="2100" dirty="0"/>
          </a:p>
          <a:p>
            <a:pPr marL="457200" indent="-457200">
              <a:buFontTx/>
              <a:buChar char="-"/>
            </a:pPr>
            <a:r>
              <a:rPr lang="en-GB" dirty="0"/>
              <a:t>History</a:t>
            </a:r>
          </a:p>
          <a:p>
            <a:pPr marL="914400" lvl="1" indent="-457200">
              <a:buFontTx/>
              <a:buChar char="-"/>
            </a:pPr>
            <a:r>
              <a:rPr lang="en-GB" sz="2300" dirty="0"/>
              <a:t>E.g. </a:t>
            </a:r>
            <a:r>
              <a:rPr lang="en-US" sz="2300" dirty="0" smtClean="0"/>
              <a:t>family</a:t>
            </a:r>
          </a:p>
          <a:p>
            <a:pPr marL="457200" lvl="1" indent="0">
              <a:buNone/>
            </a:pPr>
            <a:endParaRPr lang="en-US" sz="2300" dirty="0"/>
          </a:p>
          <a:p>
            <a:pPr marL="457200" lvl="1" indent="0"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Mosqueda</a:t>
            </a:r>
            <a:r>
              <a:rPr lang="en-US" sz="2000" dirty="0" smtClean="0"/>
              <a:t> </a:t>
            </a:r>
            <a:r>
              <a:rPr lang="en-US" sz="2000" dirty="0"/>
              <a:t>L. 2008)</a:t>
            </a:r>
            <a:endParaRPr lang="en-GB" sz="19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049207"/>
            <a:ext cx="4248472" cy="66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37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sz="2000" dirty="0" smtClean="0"/>
          </a:p>
          <a:p>
            <a:pPr marL="0" indent="0">
              <a:buNone/>
            </a:pPr>
            <a:endParaRPr lang="et-EE" sz="2000" dirty="0"/>
          </a:p>
          <a:p>
            <a:pPr marL="0" indent="0">
              <a:buNone/>
            </a:pPr>
            <a:endParaRPr lang="et-EE" sz="2000" dirty="0" smtClean="0"/>
          </a:p>
          <a:p>
            <a:pPr marL="0" indent="0">
              <a:buNone/>
            </a:pPr>
            <a:r>
              <a:rPr lang="en-US" sz="2000" dirty="0" smtClean="0"/>
              <a:t>This </a:t>
            </a:r>
            <a:r>
              <a:rPr lang="et-EE" sz="2000" dirty="0" err="1"/>
              <a:t>training</a:t>
            </a:r>
            <a:r>
              <a:rPr lang="et-EE" sz="2000" dirty="0"/>
              <a:t> </a:t>
            </a:r>
            <a:r>
              <a:rPr lang="en-US" sz="2000" dirty="0"/>
              <a:t>material has been produced with the financial support of the Rights, Equality and Citizenship </a:t>
            </a:r>
            <a:r>
              <a:rPr lang="en-US" sz="2000" dirty="0" err="1"/>
              <a:t>Programme</a:t>
            </a:r>
            <a:r>
              <a:rPr lang="en-US" sz="2000" dirty="0"/>
              <a:t> (2014-2020) of the European Union. The contents of this training material are the sole responsibility </a:t>
            </a:r>
            <a:r>
              <a:rPr lang="en-US" sz="2000"/>
              <a:t>of </a:t>
            </a:r>
            <a:r>
              <a:rPr lang="en-US" sz="2000"/>
              <a:t>WHOSEFVA consortium and </a:t>
            </a:r>
            <a:r>
              <a:rPr lang="en-US" sz="2000" dirty="0"/>
              <a:t>can in no way be taken to reflect the views of the European Commission.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583" y="4797152"/>
            <a:ext cx="6408712" cy="100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94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2800" dirty="0" smtClean="0"/>
              <a:t>General </a:t>
            </a:r>
            <a:r>
              <a:rPr lang="fi-FI" sz="2800" dirty="0" err="1" smtClean="0"/>
              <a:t>indicators</a:t>
            </a:r>
            <a:r>
              <a:rPr lang="fi-FI" sz="2800" dirty="0" smtClean="0"/>
              <a:t> </a:t>
            </a:r>
            <a:r>
              <a:rPr lang="fi-FI" sz="2800" dirty="0"/>
              <a:t>of </a:t>
            </a:r>
            <a:r>
              <a:rPr lang="fi-FI" sz="2800" dirty="0" err="1"/>
              <a:t>p</a:t>
            </a:r>
            <a:r>
              <a:rPr lang="fi-FI" sz="2800" dirty="0" err="1" smtClean="0"/>
              <a:t>ossible</a:t>
            </a:r>
            <a:r>
              <a:rPr lang="fi-FI" sz="2800" dirty="0" smtClean="0"/>
              <a:t> </a:t>
            </a:r>
            <a:r>
              <a:rPr lang="fi-FI" sz="2800" dirty="0" err="1"/>
              <a:t>Elder</a:t>
            </a:r>
            <a:r>
              <a:rPr lang="fi-FI" sz="2800" dirty="0"/>
              <a:t> </a:t>
            </a:r>
            <a:r>
              <a:rPr lang="fi-FI" sz="2800" dirty="0" err="1" smtClean="0"/>
              <a:t>Abuse</a:t>
            </a:r>
            <a:r>
              <a:rPr lang="fi-FI" sz="2800" dirty="0" smtClean="0"/>
              <a:t> </a:t>
            </a:r>
            <a:r>
              <a:rPr lang="fi-FI" sz="2800" dirty="0"/>
              <a:t/>
            </a:r>
            <a:br>
              <a:rPr lang="fi-FI" sz="2800" dirty="0"/>
            </a:br>
            <a:endParaRPr lang="en-GB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Descriptions of poor living conditions by emergency medical services or others</a:t>
            </a:r>
            <a:endParaRPr lang="fi-FI" dirty="0"/>
          </a:p>
          <a:p>
            <a:r>
              <a:rPr lang="en-US" dirty="0"/>
              <a:t>Unexplained injuries</a:t>
            </a:r>
            <a:endParaRPr lang="fi-FI" dirty="0"/>
          </a:p>
          <a:p>
            <a:r>
              <a:rPr lang="en-US" dirty="0"/>
              <a:t>Past history of frequent injuries</a:t>
            </a:r>
            <a:endParaRPr lang="fi-FI" dirty="0"/>
          </a:p>
          <a:p>
            <a:r>
              <a:rPr lang="en-US" dirty="0" smtClean="0"/>
              <a:t>Unusual delay </a:t>
            </a:r>
            <a:r>
              <a:rPr lang="en-US" dirty="0"/>
              <a:t>between onset of medical illness or injury and seeking of medical attention</a:t>
            </a:r>
            <a:endParaRPr lang="fi-FI" dirty="0"/>
          </a:p>
          <a:p>
            <a:r>
              <a:rPr lang="en-US" dirty="0"/>
              <a:t>Recurrent visits to the ED for similar injuries</a:t>
            </a:r>
            <a:endParaRPr lang="fi-FI" dirty="0"/>
          </a:p>
          <a:p>
            <a:r>
              <a:rPr lang="en-US" dirty="0"/>
              <a:t>Use of multiple physicians and EDs for care rather than one primary care physician (“doctor hopping” or “doctor shopping”)</a:t>
            </a:r>
            <a:endParaRPr lang="fi-FI" dirty="0"/>
          </a:p>
          <a:p>
            <a:r>
              <a:rPr lang="en-US" dirty="0"/>
              <a:t>Noncompliance with medications, appointments, or physician </a:t>
            </a:r>
            <a:r>
              <a:rPr lang="en-US" dirty="0" smtClean="0"/>
              <a:t>directions</a:t>
            </a:r>
          </a:p>
          <a:p>
            <a:pPr marL="0" indent="0">
              <a:buNone/>
            </a:pPr>
            <a:r>
              <a:rPr lang="en-US" sz="1800" dirty="0" smtClean="0"/>
              <a:t>(Rosen T. et al. 2017)</a:t>
            </a:r>
            <a:endParaRPr lang="fi-FI" sz="1900" dirty="0"/>
          </a:p>
          <a:p>
            <a:endParaRPr lang="en-GB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049207"/>
            <a:ext cx="4248472" cy="66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36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fi-FI" sz="3200" dirty="0" smtClean="0"/>
              <a:t>General </a:t>
            </a:r>
            <a:r>
              <a:rPr lang="fi-FI" sz="3200" dirty="0" err="1" smtClean="0"/>
              <a:t>indicators</a:t>
            </a:r>
            <a:r>
              <a:rPr lang="fi-FI" sz="3200" dirty="0" smtClean="0"/>
              <a:t> of </a:t>
            </a:r>
            <a:r>
              <a:rPr lang="fi-FI" sz="3200" dirty="0" err="1"/>
              <a:t>p</a:t>
            </a:r>
            <a:r>
              <a:rPr lang="fi-FI" sz="3200" dirty="0" err="1" smtClean="0"/>
              <a:t>ossible</a:t>
            </a:r>
            <a:r>
              <a:rPr lang="fi-FI" sz="3200" dirty="0" smtClean="0"/>
              <a:t> </a:t>
            </a:r>
            <a:r>
              <a:rPr lang="fi-FI" sz="3200" dirty="0" err="1" smtClean="0"/>
              <a:t>Elder</a:t>
            </a:r>
            <a:r>
              <a:rPr lang="fi-FI" sz="3200" dirty="0" smtClean="0"/>
              <a:t> </a:t>
            </a:r>
            <a:r>
              <a:rPr lang="fi-FI" sz="3200" dirty="0" err="1" smtClean="0"/>
              <a:t>Abuse</a:t>
            </a:r>
            <a:r>
              <a:rPr lang="fi-FI" sz="3200" dirty="0" smtClean="0"/>
              <a:t/>
            </a:r>
            <a:br>
              <a:rPr lang="fi-FI" sz="3200" dirty="0" smtClean="0"/>
            </a:b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Reluctance of the patient or caregiver to answer questions</a:t>
            </a:r>
            <a:endParaRPr lang="fi-FI" dirty="0" smtClean="0"/>
          </a:p>
          <a:p>
            <a:r>
              <a:rPr lang="en-US" dirty="0" smtClean="0"/>
              <a:t>Strained patient-caregiver interactions</a:t>
            </a:r>
            <a:endParaRPr lang="fi-FI" dirty="0" smtClean="0"/>
          </a:p>
          <a:p>
            <a:r>
              <a:rPr lang="en-US" dirty="0" smtClean="0"/>
              <a:t>Inconsistencies between the patient’s and caregiver’s histories of injury mechanism</a:t>
            </a:r>
            <a:endParaRPr lang="fi-FI" dirty="0" smtClean="0"/>
          </a:p>
          <a:p>
            <a:r>
              <a:rPr lang="en-US" dirty="0" smtClean="0"/>
              <a:t>An elderly patient who is referred to as “accident-prone”</a:t>
            </a:r>
            <a:endParaRPr lang="fi-FI" dirty="0" smtClean="0"/>
          </a:p>
          <a:p>
            <a:r>
              <a:rPr lang="en-US" dirty="0" smtClean="0"/>
              <a:t>A caregiver who is not able to provide details of the patient’s medical history or routine medications</a:t>
            </a:r>
            <a:endParaRPr lang="fi-FI" dirty="0" smtClean="0"/>
          </a:p>
          <a:p>
            <a:r>
              <a:rPr lang="en-US" dirty="0" smtClean="0"/>
              <a:t>A caregiver who answers the questions for the patient</a:t>
            </a:r>
            <a:endParaRPr lang="fi-FI" dirty="0" smtClean="0"/>
          </a:p>
          <a:p>
            <a:r>
              <a:rPr lang="en-US" dirty="0" smtClean="0"/>
              <a:t>Abandonment of the patient in the ED by the caregiver</a:t>
            </a:r>
          </a:p>
          <a:p>
            <a:pPr marL="0" indent="0">
              <a:buNone/>
            </a:pPr>
            <a:r>
              <a:rPr lang="en-US" sz="2000" dirty="0" smtClean="0"/>
              <a:t>(Rosen T. et al. 2017)</a:t>
            </a:r>
            <a:endParaRPr lang="fi-FI" sz="2400" dirty="0" smtClean="0"/>
          </a:p>
          <a:p>
            <a:pPr marL="0" indent="0">
              <a:buNone/>
            </a:pPr>
            <a:endParaRPr lang="fi-FI" sz="1900" dirty="0" smtClean="0"/>
          </a:p>
          <a:p>
            <a:endParaRPr lang="en-GB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049207"/>
            <a:ext cx="4248472" cy="66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35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Red </a:t>
            </a:r>
            <a:r>
              <a:rPr lang="en-US" sz="3600" dirty="0"/>
              <a:t>flags – possible abuse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Implausible/vague explanations</a:t>
            </a:r>
            <a:endParaRPr lang="en-GB" dirty="0"/>
          </a:p>
          <a:p>
            <a:pPr lvl="0"/>
            <a:r>
              <a:rPr lang="en-US" dirty="0"/>
              <a:t>Unusual </a:t>
            </a:r>
            <a:r>
              <a:rPr lang="en-US" dirty="0" smtClean="0"/>
              <a:t>delay </a:t>
            </a:r>
            <a:r>
              <a:rPr lang="en-US" dirty="0"/>
              <a:t>in seeking care</a:t>
            </a:r>
            <a:endParaRPr lang="en-GB" dirty="0"/>
          </a:p>
          <a:p>
            <a:pPr lvl="0"/>
            <a:r>
              <a:rPr lang="en-US" dirty="0"/>
              <a:t>Unexplained injuries - past or present</a:t>
            </a:r>
            <a:endParaRPr lang="en-GB" dirty="0"/>
          </a:p>
          <a:p>
            <a:pPr lvl="0"/>
            <a:r>
              <a:rPr lang="en-US" dirty="0"/>
              <a:t>Inconsistent stories</a:t>
            </a:r>
            <a:endParaRPr lang="en-GB" dirty="0"/>
          </a:p>
          <a:p>
            <a:pPr lvl="0"/>
            <a:r>
              <a:rPr lang="fi-FI" dirty="0" err="1"/>
              <a:t>Sudden</a:t>
            </a:r>
            <a:r>
              <a:rPr lang="fi-FI" dirty="0"/>
              <a:t> </a:t>
            </a:r>
            <a:r>
              <a:rPr lang="fi-FI" dirty="0" err="1"/>
              <a:t>change</a:t>
            </a:r>
            <a:r>
              <a:rPr lang="fi-FI" dirty="0"/>
              <a:t> in </a:t>
            </a:r>
            <a:r>
              <a:rPr lang="fi-FI" dirty="0" err="1"/>
              <a:t>behavior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sz="1600" dirty="0" smtClean="0"/>
              <a:t>(</a:t>
            </a:r>
            <a:r>
              <a:rPr lang="en-US" sz="1600" dirty="0" err="1"/>
              <a:t>Mosqueda</a:t>
            </a:r>
            <a:r>
              <a:rPr lang="en-US" sz="1600" dirty="0"/>
              <a:t> L. </a:t>
            </a:r>
            <a:r>
              <a:rPr lang="en-US" sz="1600" dirty="0" smtClean="0"/>
              <a:t>2008)</a:t>
            </a:r>
            <a:endParaRPr lang="en-GB" sz="1600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049207"/>
            <a:ext cx="4248472" cy="66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61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Difficulties in assessment of markers and symptoms of abuse and neglect in older women</a:t>
            </a:r>
            <a:endParaRPr lang="en-GB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lvl="1" indent="0">
              <a:buNone/>
              <a:defRPr/>
            </a:pPr>
            <a:r>
              <a:rPr lang="en-US" altLang="fi-FI" sz="3200" dirty="0"/>
              <a:t>Hard to distinguish </a:t>
            </a:r>
            <a:r>
              <a:rPr lang="en-US" altLang="fi-FI" sz="3200" dirty="0" smtClean="0"/>
              <a:t>between injuries and</a:t>
            </a:r>
            <a:endParaRPr lang="en-US" altLang="fi-FI" sz="3200" dirty="0"/>
          </a:p>
          <a:p>
            <a:pPr marL="457200" lvl="1" indent="-457200">
              <a:buFontTx/>
              <a:buChar char="-"/>
            </a:pPr>
            <a:r>
              <a:rPr lang="en-GB" dirty="0" smtClean="0"/>
              <a:t>common and normal age-related changes</a:t>
            </a:r>
          </a:p>
          <a:p>
            <a:pPr marL="457200" lvl="1" indent="-457200">
              <a:buFontTx/>
              <a:buChar char="-"/>
            </a:pPr>
            <a:r>
              <a:rPr lang="en-GB" dirty="0" smtClean="0"/>
              <a:t>mimic signs of elder abuse</a:t>
            </a:r>
          </a:p>
          <a:p>
            <a:pPr marL="457200" lvl="1" indent="-457200">
              <a:buFontTx/>
              <a:buChar char="-"/>
            </a:pPr>
            <a:r>
              <a:rPr lang="en-GB" dirty="0" smtClean="0"/>
              <a:t>medication</a:t>
            </a:r>
          </a:p>
          <a:p>
            <a:pPr marL="457200" lvl="1" indent="-457200">
              <a:buFontTx/>
              <a:buChar char="-"/>
            </a:pPr>
            <a:r>
              <a:rPr lang="en-US" altLang="fi-FI" sz="2600" dirty="0" smtClean="0"/>
              <a:t>disease </a:t>
            </a:r>
            <a:r>
              <a:rPr lang="en-US" altLang="fi-FI" sz="2600" dirty="0"/>
              <a:t>process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(</a:t>
            </a:r>
            <a:r>
              <a:rPr lang="en-US" sz="1600" dirty="0"/>
              <a:t>National Research Council 2003</a:t>
            </a:r>
            <a:r>
              <a:rPr lang="en-US" sz="1600" dirty="0" smtClean="0"/>
              <a:t>)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(</a:t>
            </a:r>
            <a:r>
              <a:rPr lang="en-US" sz="1600" dirty="0" err="1"/>
              <a:t>Mosqueda</a:t>
            </a:r>
            <a:r>
              <a:rPr lang="en-US" sz="1600" dirty="0"/>
              <a:t> L. </a:t>
            </a:r>
            <a:r>
              <a:rPr lang="en-US" sz="1600" dirty="0" smtClean="0"/>
              <a:t>2008)</a:t>
            </a:r>
            <a:endParaRPr lang="en-GB" sz="1600" dirty="0" smtClean="0"/>
          </a:p>
          <a:p>
            <a:pPr marL="0" indent="0">
              <a:buNone/>
            </a:pPr>
            <a:r>
              <a:rPr lang="en-US" sz="1600" dirty="0"/>
              <a:t>(Wiglesworth A. et al. 2009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GB" sz="1600" dirty="0" smtClean="0"/>
              <a:t>(</a:t>
            </a:r>
            <a:r>
              <a:rPr lang="en-US" sz="1600" dirty="0"/>
              <a:t>Hoover Robert B and Polson </a:t>
            </a:r>
            <a:r>
              <a:rPr lang="en-US" sz="1600" dirty="0" err="1"/>
              <a:t>Michol</a:t>
            </a:r>
            <a:r>
              <a:rPr lang="en-US" sz="1600" dirty="0"/>
              <a:t> 2014)</a:t>
            </a:r>
          </a:p>
          <a:p>
            <a:pPr marL="0" indent="0">
              <a:buNone/>
            </a:pPr>
            <a:endParaRPr lang="en-GB" sz="1600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021288"/>
            <a:ext cx="4248472" cy="66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2800" dirty="0"/>
              <a:t>Clinical and Forensic Markers of physical violence</a:t>
            </a:r>
            <a:endParaRPr lang="en-GB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GB" sz="2800" dirty="0"/>
              <a:t>Ligature marks or scars around wrists, ankles or neck</a:t>
            </a:r>
          </a:p>
          <a:p>
            <a:r>
              <a:rPr lang="en-GB" sz="2800" dirty="0"/>
              <a:t>Traumatic alopecia (</a:t>
            </a:r>
            <a:r>
              <a:rPr lang="en-US" sz="2800" dirty="0"/>
              <a:t>Spotty balding from pulled hair)</a:t>
            </a:r>
            <a:endParaRPr lang="en-GB" sz="2800" dirty="0"/>
          </a:p>
          <a:p>
            <a:r>
              <a:rPr lang="en-GB" sz="2800" dirty="0"/>
              <a:t>Scalp swelling</a:t>
            </a:r>
          </a:p>
          <a:p>
            <a:r>
              <a:rPr lang="en-GB" sz="2800" dirty="0"/>
              <a:t>Intraoral soft tissue injuries</a:t>
            </a:r>
          </a:p>
          <a:p>
            <a:pPr marL="0" indent="0">
              <a:buNone/>
            </a:pPr>
            <a:r>
              <a:rPr lang="en-GB" sz="1800" dirty="0"/>
              <a:t>(</a:t>
            </a:r>
            <a:r>
              <a:rPr lang="en-US" sz="1800" dirty="0"/>
              <a:t>Hoover Robert B and Polson </a:t>
            </a:r>
            <a:r>
              <a:rPr lang="en-US" sz="1800" dirty="0" err="1"/>
              <a:t>Michol</a:t>
            </a:r>
            <a:r>
              <a:rPr lang="en-US" sz="1800" dirty="0"/>
              <a:t> 2014)</a:t>
            </a:r>
            <a:endParaRPr lang="en-GB" sz="1800" dirty="0"/>
          </a:p>
          <a:p>
            <a:r>
              <a:rPr lang="en-GB" sz="2800" dirty="0"/>
              <a:t>Injuries to craniofacial area and upper trunk</a:t>
            </a:r>
          </a:p>
          <a:p>
            <a:r>
              <a:rPr lang="en-GB" sz="2800" dirty="0" smtClean="0"/>
              <a:t>Contusions, abrasions, lacerations and punctures</a:t>
            </a:r>
            <a:endParaRPr lang="en-GB" sz="2800" dirty="0"/>
          </a:p>
          <a:p>
            <a:pPr lvl="1"/>
            <a:r>
              <a:rPr lang="en-US" sz="2400" dirty="0"/>
              <a:t>more likely to be associated with intentional injuries rather than those of unintentional or unknown intent</a:t>
            </a:r>
          </a:p>
          <a:p>
            <a:pPr marL="0" indent="0">
              <a:buNone/>
            </a:pPr>
            <a:r>
              <a:rPr lang="en-GB" sz="1800" dirty="0"/>
              <a:t>(</a:t>
            </a:r>
            <a:r>
              <a:rPr lang="en-US" sz="1800" dirty="0" err="1"/>
              <a:t>Yonashiro</a:t>
            </a:r>
            <a:r>
              <a:rPr lang="en-US" sz="1800" dirty="0"/>
              <a:t>-Cho J, </a:t>
            </a:r>
            <a:r>
              <a:rPr lang="en-US" sz="1800" dirty="0" err="1"/>
              <a:t>Gassoumis</a:t>
            </a:r>
            <a:r>
              <a:rPr lang="en-US" sz="1800" dirty="0"/>
              <a:t> Z.D, Wilber K.H 2015)</a:t>
            </a:r>
          </a:p>
          <a:p>
            <a:endParaRPr lang="en-GB" sz="2400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049207"/>
            <a:ext cx="4248472" cy="66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2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Clinical </a:t>
            </a:r>
            <a:r>
              <a:rPr lang="en-US" sz="3600" dirty="0"/>
              <a:t>and Forensic Markers of physical violence</a:t>
            </a:r>
            <a:r>
              <a:rPr lang="en-US" dirty="0"/>
              <a:t>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dirty="0" err="1"/>
              <a:t>Shaking</a:t>
            </a:r>
            <a:r>
              <a:rPr lang="fi-FI" dirty="0"/>
              <a:t> </a:t>
            </a:r>
            <a:r>
              <a:rPr lang="fi-FI" dirty="0" err="1"/>
              <a:t>Adult</a:t>
            </a:r>
            <a:r>
              <a:rPr lang="fi-FI" dirty="0"/>
              <a:t> </a:t>
            </a:r>
            <a:r>
              <a:rPr lang="fi-FI" dirty="0" err="1"/>
              <a:t>Syndrome</a:t>
            </a:r>
            <a:r>
              <a:rPr lang="fi-FI" dirty="0"/>
              <a:t>/</a:t>
            </a:r>
            <a:r>
              <a:rPr lang="en-US" altLang="fi-FI" dirty="0">
                <a:latin typeface="Arial" charset="0"/>
              </a:rPr>
              <a:t>Violent Shaking</a:t>
            </a:r>
            <a:endParaRPr lang="fi-FI" dirty="0"/>
          </a:p>
          <a:p>
            <a:r>
              <a:rPr lang="en-US" dirty="0"/>
              <a:t>Eye injuries (e.g. detached retinas)</a:t>
            </a:r>
            <a:endParaRPr lang="fi-FI" dirty="0"/>
          </a:p>
          <a:p>
            <a:r>
              <a:rPr lang="en-US" dirty="0"/>
              <a:t>Concussions</a:t>
            </a:r>
          </a:p>
          <a:p>
            <a:r>
              <a:rPr lang="en-US" dirty="0"/>
              <a:t>Mild traumatic brain injury: brain injury caused by the bruising, tearing or swelling of the brain</a:t>
            </a:r>
          </a:p>
          <a:p>
            <a:pPr lvl="1"/>
            <a:r>
              <a:rPr lang="fi-FI" sz="2900" dirty="0" err="1"/>
              <a:t>headaches</a:t>
            </a:r>
            <a:r>
              <a:rPr lang="fi-FI" sz="2900" dirty="0"/>
              <a:t>, </a:t>
            </a:r>
            <a:r>
              <a:rPr lang="fi-FI" sz="2900" dirty="0" err="1"/>
              <a:t>increased</a:t>
            </a:r>
            <a:r>
              <a:rPr lang="fi-FI" sz="2900" dirty="0"/>
              <a:t> </a:t>
            </a:r>
            <a:r>
              <a:rPr lang="fi-FI" sz="2900" dirty="0" err="1"/>
              <a:t>confusion</a:t>
            </a:r>
            <a:r>
              <a:rPr lang="fi-FI" sz="2900" dirty="0"/>
              <a:t>, </a:t>
            </a:r>
            <a:r>
              <a:rPr lang="en-US" sz="2900" dirty="0"/>
              <a:t>new vision problems, loss of balance or unsteady walking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sz="2400" dirty="0"/>
              <a:t>(</a:t>
            </a:r>
            <a:r>
              <a:rPr lang="en-GB" sz="2400" dirty="0" err="1"/>
              <a:t>Carrigan</a:t>
            </a:r>
            <a:r>
              <a:rPr lang="en-GB" sz="2400" dirty="0"/>
              <a:t> T.D. et al. </a:t>
            </a:r>
            <a:r>
              <a:rPr lang="en-GB" sz="2400" dirty="0" smtClean="0"/>
              <a:t>2000; </a:t>
            </a:r>
            <a:r>
              <a:rPr lang="en-GB" sz="2400" dirty="0"/>
              <a:t>Murphy K. et al. </a:t>
            </a:r>
            <a:r>
              <a:rPr lang="en-GB" sz="2400" dirty="0" smtClean="0"/>
              <a:t>2013; Papa </a:t>
            </a:r>
            <a:r>
              <a:rPr lang="en-GB" sz="2400" dirty="0"/>
              <a:t>L. et al. 2014; Azari A.A et al. </a:t>
            </a:r>
            <a:r>
              <a:rPr lang="en-GB" sz="2400" dirty="0" smtClean="0"/>
              <a:t>2014; Race </a:t>
            </a:r>
            <a:r>
              <a:rPr lang="en-GB" sz="2400" dirty="0"/>
              <a:t>Judith 2016)</a:t>
            </a:r>
          </a:p>
          <a:p>
            <a:endParaRPr lang="en-GB" sz="2400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049207"/>
            <a:ext cx="4248472" cy="66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3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fi-FI" sz="3200" dirty="0" smtClean="0">
                <a:latin typeface="Arial" charset="0"/>
              </a:rPr>
              <a:t>Important to know about sexual abuse of </a:t>
            </a:r>
            <a:r>
              <a:rPr lang="en-US" altLang="fi-FI" sz="3200" dirty="0">
                <a:latin typeface="Arial" charset="0"/>
              </a:rPr>
              <a:t>older women</a:t>
            </a: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altLang="fi-FI" dirty="0" smtClean="0"/>
              <a:t>Older women </a:t>
            </a:r>
            <a:r>
              <a:rPr lang="en-US" altLang="fi-FI" dirty="0"/>
              <a:t>are more vulnerable due to </a:t>
            </a:r>
          </a:p>
          <a:p>
            <a:pPr lvl="1">
              <a:defRPr/>
            </a:pPr>
            <a:r>
              <a:rPr lang="en-US" altLang="fi-FI" dirty="0"/>
              <a:t>Cognitive impairment</a:t>
            </a:r>
          </a:p>
          <a:p>
            <a:pPr lvl="1">
              <a:defRPr/>
            </a:pPr>
            <a:r>
              <a:rPr lang="en-US" altLang="fi-FI" dirty="0"/>
              <a:t>Physical inability to protect </a:t>
            </a:r>
            <a:r>
              <a:rPr lang="en-US" altLang="fi-FI" dirty="0" smtClean="0"/>
              <a:t>oneself</a:t>
            </a:r>
          </a:p>
          <a:p>
            <a:pPr lvl="1">
              <a:defRPr/>
            </a:pPr>
            <a:r>
              <a:rPr lang="en-US" altLang="fi-FI" dirty="0"/>
              <a:t>Difficult for victim to discuss</a:t>
            </a:r>
          </a:p>
          <a:p>
            <a:pPr lvl="1">
              <a:defRPr/>
            </a:pPr>
            <a:r>
              <a:rPr lang="en-US" dirty="0"/>
              <a:t>Behavioral signs indicating potential sexual abuse may include withdrawal, fear, depression, anger, insomnia, increased interest in sexual matters, or increased sexual or aggressive </a:t>
            </a:r>
            <a:r>
              <a:rPr lang="en-US" dirty="0" smtClean="0"/>
              <a:t>behavior</a:t>
            </a:r>
          </a:p>
          <a:p>
            <a:pPr lvl="1">
              <a:defRPr/>
            </a:pPr>
            <a:r>
              <a:rPr lang="en-US" dirty="0"/>
              <a:t>Fear, anger, and depression can be especially severe in older victims who are </a:t>
            </a:r>
            <a:r>
              <a:rPr lang="en-US" dirty="0" smtClean="0"/>
              <a:t>isolated and </a:t>
            </a:r>
            <a:r>
              <a:rPr lang="en-US" dirty="0"/>
              <a:t>have little support</a:t>
            </a:r>
            <a:endParaRPr lang="en-US" altLang="fi-FI" dirty="0"/>
          </a:p>
          <a:p>
            <a:pPr marL="0" indent="0">
              <a:buNone/>
            </a:pPr>
            <a:r>
              <a:rPr lang="en-GB" sz="1600" dirty="0" smtClean="0"/>
              <a:t>(</a:t>
            </a:r>
            <a:r>
              <a:rPr lang="fi-FI" sz="1600" dirty="0"/>
              <a:t>U.S. Department of </a:t>
            </a:r>
            <a:r>
              <a:rPr lang="fi-FI" sz="1600" dirty="0" err="1"/>
              <a:t>Justice</a:t>
            </a:r>
            <a:r>
              <a:rPr lang="fi-FI" sz="1600" dirty="0"/>
              <a:t> </a:t>
            </a:r>
            <a:r>
              <a:rPr lang="fi-FI" sz="1600" dirty="0" smtClean="0"/>
              <a:t>2013; </a:t>
            </a:r>
            <a:r>
              <a:rPr lang="en-US" sz="1600" dirty="0" smtClean="0"/>
              <a:t>Judith </a:t>
            </a:r>
            <a:r>
              <a:rPr lang="en-US" sz="1600" dirty="0"/>
              <a:t>Race </a:t>
            </a:r>
            <a:r>
              <a:rPr lang="en-US" sz="1600" dirty="0" smtClean="0"/>
              <a:t>2016)</a:t>
            </a:r>
            <a:endParaRPr lang="en-GB" sz="1600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049207"/>
            <a:ext cx="4248472" cy="664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803</Words>
  <Application>Microsoft Office PowerPoint</Application>
  <PresentationFormat>Ekraaniseanss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Office-teema</vt:lpstr>
      <vt:lpstr>Assessment of markers and symptoms of possible elder abuse and neglect</vt:lpstr>
      <vt:lpstr>PowerPointi esitlus</vt:lpstr>
      <vt:lpstr> General indicators of possible Elder Abuse  </vt:lpstr>
      <vt:lpstr>General indicators of possible Elder Abuse </vt:lpstr>
      <vt:lpstr> Red flags – possible abuse </vt:lpstr>
      <vt:lpstr>Difficulties in assessment of markers and symptoms of abuse and neglect in older women</vt:lpstr>
      <vt:lpstr>Clinical and Forensic Markers of physical violence</vt:lpstr>
      <vt:lpstr> Clinical and Forensic Markers of physical violence  </vt:lpstr>
      <vt:lpstr>Important to know about sexual abuse of older women</vt:lpstr>
      <vt:lpstr>Important to know about sexual abuse of older women</vt:lpstr>
      <vt:lpstr>Important to know about sexual abuse of older women</vt:lpstr>
      <vt:lpstr>Clinical and Forensic Markers of physical violence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Signs and symptoms of possible elder abuse</dc:title>
  <dc:creator>Sirkka</dc:creator>
  <cp:lastModifiedBy>Mari Puniste</cp:lastModifiedBy>
  <cp:revision>81</cp:revision>
  <dcterms:created xsi:type="dcterms:W3CDTF">2017-07-30T07:59:16Z</dcterms:created>
  <dcterms:modified xsi:type="dcterms:W3CDTF">2019-06-06T22:03:53Z</dcterms:modified>
</cp:coreProperties>
</file>